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7"/>
  </p:notesMasterIdLst>
  <p:handoutMasterIdLst>
    <p:handoutMasterId r:id="rId108"/>
  </p:handoutMasterIdLst>
  <p:sldIdLst>
    <p:sldId id="338" r:id="rId3"/>
    <p:sldId id="447" r:id="rId4"/>
    <p:sldId id="448" r:id="rId5"/>
    <p:sldId id="449" r:id="rId6"/>
    <p:sldId id="450" r:id="rId7"/>
    <p:sldId id="451" r:id="rId8"/>
    <p:sldId id="491" r:id="rId9"/>
    <p:sldId id="452" r:id="rId10"/>
    <p:sldId id="490" r:id="rId11"/>
    <p:sldId id="453" r:id="rId12"/>
    <p:sldId id="454" r:id="rId13"/>
    <p:sldId id="457" r:id="rId14"/>
    <p:sldId id="507" r:id="rId15"/>
    <p:sldId id="500" r:id="rId16"/>
    <p:sldId id="501" r:id="rId17"/>
    <p:sldId id="502" r:id="rId18"/>
    <p:sldId id="492" r:id="rId19"/>
    <p:sldId id="494" r:id="rId20"/>
    <p:sldId id="493" r:id="rId21"/>
    <p:sldId id="509" r:id="rId22"/>
    <p:sldId id="495" r:id="rId23"/>
    <p:sldId id="496" r:id="rId24"/>
    <p:sldId id="497" r:id="rId25"/>
    <p:sldId id="498" r:id="rId26"/>
    <p:sldId id="499" r:id="rId27"/>
    <p:sldId id="504" r:id="rId28"/>
    <p:sldId id="505" r:id="rId29"/>
    <p:sldId id="455" r:id="rId30"/>
    <p:sldId id="485" r:id="rId31"/>
    <p:sldId id="486" r:id="rId32"/>
    <p:sldId id="487" r:id="rId33"/>
    <p:sldId id="488" r:id="rId34"/>
    <p:sldId id="489" r:id="rId35"/>
    <p:sldId id="458" r:id="rId36"/>
    <p:sldId id="459" r:id="rId37"/>
    <p:sldId id="460" r:id="rId38"/>
    <p:sldId id="461" r:id="rId39"/>
    <p:sldId id="462" r:id="rId40"/>
    <p:sldId id="463" r:id="rId41"/>
    <p:sldId id="464" r:id="rId42"/>
    <p:sldId id="465" r:id="rId43"/>
    <p:sldId id="466" r:id="rId44"/>
    <p:sldId id="467" r:id="rId45"/>
    <p:sldId id="468" r:id="rId46"/>
    <p:sldId id="469" r:id="rId47"/>
    <p:sldId id="400" r:id="rId48"/>
    <p:sldId id="401" r:id="rId49"/>
    <p:sldId id="407" r:id="rId50"/>
    <p:sldId id="515" r:id="rId51"/>
    <p:sldId id="474" r:id="rId52"/>
    <p:sldId id="475" r:id="rId53"/>
    <p:sldId id="476" r:id="rId54"/>
    <p:sldId id="477" r:id="rId55"/>
    <p:sldId id="478" r:id="rId56"/>
    <p:sldId id="479" r:id="rId57"/>
    <p:sldId id="480" r:id="rId58"/>
    <p:sldId id="481" r:id="rId59"/>
    <p:sldId id="482" r:id="rId60"/>
    <p:sldId id="483" r:id="rId61"/>
    <p:sldId id="369" r:id="rId62"/>
    <p:sldId id="484" r:id="rId63"/>
    <p:sldId id="511" r:id="rId64"/>
    <p:sldId id="512" r:id="rId65"/>
    <p:sldId id="513" r:id="rId66"/>
    <p:sldId id="402" r:id="rId67"/>
    <p:sldId id="403" r:id="rId68"/>
    <p:sldId id="404" r:id="rId69"/>
    <p:sldId id="405" r:id="rId70"/>
    <p:sldId id="406" r:id="rId71"/>
    <p:sldId id="408" r:id="rId72"/>
    <p:sldId id="409" r:id="rId73"/>
    <p:sldId id="510" r:id="rId74"/>
    <p:sldId id="410" r:id="rId75"/>
    <p:sldId id="411" r:id="rId76"/>
    <p:sldId id="412" r:id="rId77"/>
    <p:sldId id="413" r:id="rId78"/>
    <p:sldId id="414" r:id="rId79"/>
    <p:sldId id="415" r:id="rId80"/>
    <p:sldId id="416" r:id="rId81"/>
    <p:sldId id="417" r:id="rId82"/>
    <p:sldId id="418" r:id="rId83"/>
    <p:sldId id="419" r:id="rId84"/>
    <p:sldId id="420" r:id="rId85"/>
    <p:sldId id="421" r:id="rId86"/>
    <p:sldId id="422" r:id="rId87"/>
    <p:sldId id="423" r:id="rId88"/>
    <p:sldId id="424" r:id="rId89"/>
    <p:sldId id="425" r:id="rId90"/>
    <p:sldId id="426" r:id="rId91"/>
    <p:sldId id="427" r:id="rId92"/>
    <p:sldId id="428" r:id="rId93"/>
    <p:sldId id="429" r:id="rId94"/>
    <p:sldId id="430" r:id="rId95"/>
    <p:sldId id="431" r:id="rId96"/>
    <p:sldId id="432" r:id="rId97"/>
    <p:sldId id="433" r:id="rId98"/>
    <p:sldId id="434" r:id="rId99"/>
    <p:sldId id="514" r:id="rId100"/>
    <p:sldId id="435" r:id="rId101"/>
    <p:sldId id="436" r:id="rId102"/>
    <p:sldId id="437" r:id="rId103"/>
    <p:sldId id="516" r:id="rId104"/>
    <p:sldId id="367" r:id="rId105"/>
    <p:sldId id="398" r:id="rId106"/>
  </p:sldIdLst>
  <p:sldSz cx="9144000" cy="6858000" type="screen4x3"/>
  <p:notesSz cx="6858000" cy="9144000"/>
  <p:defaultTextStyle>
    <a:defPPr>
      <a:defRPr lang="en-GB"/>
    </a:defPPr>
    <a:lvl1pPr algn="l" rtl="0" fontAlgn="base">
      <a:spcBef>
        <a:spcPct val="0"/>
      </a:spcBef>
      <a:spcAft>
        <a:spcPct val="0"/>
      </a:spcAft>
      <a:defRPr sz="3600" kern="1200">
        <a:solidFill>
          <a:schemeClr val="tx1"/>
        </a:solidFill>
        <a:latin typeface="Arial" charset="0"/>
        <a:ea typeface="+mn-ea"/>
        <a:cs typeface="+mn-cs"/>
      </a:defRPr>
    </a:lvl1pPr>
    <a:lvl2pPr marL="457200" algn="l" rtl="0" fontAlgn="base">
      <a:spcBef>
        <a:spcPct val="0"/>
      </a:spcBef>
      <a:spcAft>
        <a:spcPct val="0"/>
      </a:spcAft>
      <a:defRPr sz="3600" kern="1200">
        <a:solidFill>
          <a:schemeClr val="tx1"/>
        </a:solidFill>
        <a:latin typeface="Arial" charset="0"/>
        <a:ea typeface="+mn-ea"/>
        <a:cs typeface="+mn-cs"/>
      </a:defRPr>
    </a:lvl2pPr>
    <a:lvl3pPr marL="914400" algn="l" rtl="0" fontAlgn="base">
      <a:spcBef>
        <a:spcPct val="0"/>
      </a:spcBef>
      <a:spcAft>
        <a:spcPct val="0"/>
      </a:spcAft>
      <a:defRPr sz="3600" kern="1200">
        <a:solidFill>
          <a:schemeClr val="tx1"/>
        </a:solidFill>
        <a:latin typeface="Arial" charset="0"/>
        <a:ea typeface="+mn-ea"/>
        <a:cs typeface="+mn-cs"/>
      </a:defRPr>
    </a:lvl3pPr>
    <a:lvl4pPr marL="1371600" algn="l" rtl="0" fontAlgn="base">
      <a:spcBef>
        <a:spcPct val="0"/>
      </a:spcBef>
      <a:spcAft>
        <a:spcPct val="0"/>
      </a:spcAft>
      <a:defRPr sz="3600" kern="1200">
        <a:solidFill>
          <a:schemeClr val="tx1"/>
        </a:solidFill>
        <a:latin typeface="Arial" charset="0"/>
        <a:ea typeface="+mn-ea"/>
        <a:cs typeface="+mn-cs"/>
      </a:defRPr>
    </a:lvl4pPr>
    <a:lvl5pPr marL="1828800" algn="l"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6D8B"/>
    <a:srgbClr val="3A4D72"/>
    <a:srgbClr val="789EBE"/>
    <a:srgbClr val="414359"/>
    <a:srgbClr val="969696"/>
    <a:srgbClr val="42698A"/>
    <a:srgbClr val="996633"/>
    <a:srgbClr val="4049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11" autoAdjust="0"/>
    <p:restoredTop sz="94660"/>
  </p:normalViewPr>
  <p:slideViewPr>
    <p:cSldViewPr>
      <p:cViewPr varScale="1">
        <p:scale>
          <a:sx n="88" d="100"/>
          <a:sy n="88" d="100"/>
        </p:scale>
        <p:origin x="-107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presProps" Target="pres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112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112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55EAEEB-9A0F-496F-8DE1-9C9BD5EC9349}" type="slidenum">
              <a:rPr lang="en-GB"/>
              <a:pPr>
                <a:defRPr/>
              </a:pPr>
              <a:t>‹#›</a:t>
            </a:fld>
            <a:endParaRPr lang="en-GB"/>
          </a:p>
        </p:txBody>
      </p:sp>
    </p:spTree>
    <p:extLst>
      <p:ext uri="{BB962C8B-B14F-4D97-AF65-F5344CB8AC3E}">
        <p14:creationId xmlns:p14="http://schemas.microsoft.com/office/powerpoint/2010/main" val="910799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737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14C9944-9328-4297-AD1A-ED8E5A235A82}" type="slidenum">
              <a:rPr lang="en-GB"/>
              <a:pPr>
                <a:defRPr/>
              </a:pPr>
              <a:t>‹#›</a:t>
            </a:fld>
            <a:endParaRPr lang="en-GB"/>
          </a:p>
        </p:txBody>
      </p:sp>
    </p:spTree>
    <p:extLst>
      <p:ext uri="{BB962C8B-B14F-4D97-AF65-F5344CB8AC3E}">
        <p14:creationId xmlns:p14="http://schemas.microsoft.com/office/powerpoint/2010/main" val="42062227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r>
              <a:rPr lang="en-GB" smtClean="0"/>
              <a:t>Pause; Think “ In my lifetime have I experienced a trauma?”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a:noFill/>
          <a:ln/>
        </p:spPr>
        <p:txBody>
          <a:bodyPr/>
          <a:lstStyle/>
          <a:p>
            <a:r>
              <a:rPr lang="en-GB" smtClean="0"/>
              <a:t>Read Susaqn’s account of her trauma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AB95C46-C49C-463D-9C93-59402FE67D5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FAA2347-B8BD-4FC8-A0E4-08D03731EEC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48F365C-A257-4399-85B3-6F1F62B0F3B4}"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endParaRPr lang="en-GB"/>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endParaRPr lang="en-GB"/>
          </a:p>
        </p:txBody>
      </p:sp>
      <p:sp>
        <p:nvSpPr>
          <p:cNvPr id="4" name="Date Placeholder 3"/>
          <p:cNvSpPr txBox="1">
            <a:spLocks noGrp="1"/>
          </p:cNvSpPr>
          <p:nvPr>
            <p:ph type="dt" sz="half" idx="10"/>
          </p:nvPr>
        </p:nvSpPr>
        <p:spPr>
          <a:ln/>
        </p:spPr>
        <p:txBody>
          <a:bodyPr/>
          <a:lstStyle>
            <a:lvl1pPr>
              <a:defRPr/>
            </a:lvl1pPr>
          </a:lstStyle>
          <a:p>
            <a:pPr>
              <a:defRPr/>
            </a:pPr>
            <a:fld id="{68B6B812-63F9-411A-A48E-482610839305}" type="datetime1">
              <a:rPr/>
              <a:pPr>
                <a:defRPr/>
              </a:pPr>
              <a:t>31/10/2012</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8C898E0D-7D04-4FDB-8E89-AAA19396EA6D}" type="slidenum">
              <a:rPr/>
              <a:pPr>
                <a:defRPr/>
              </a:pPr>
              <a:t>‹#›</a:t>
            </a:fld>
            <a:endParaRPr/>
          </a:p>
        </p:txBody>
      </p:sp>
    </p:spTree>
    <p:extLst>
      <p:ext uri="{BB962C8B-B14F-4D97-AF65-F5344CB8AC3E}">
        <p14:creationId xmlns:p14="http://schemas.microsoft.com/office/powerpoint/2010/main" val="2178472213"/>
      </p:ext>
    </p:extLst>
  </p:cSld>
  <p:clrMapOvr>
    <a:masterClrMapping/>
  </p:clrMapOvr>
  <p:transition spd="slow"/>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10"/>
          </p:nvPr>
        </p:nvSpPr>
        <p:spPr>
          <a:ln/>
        </p:spPr>
        <p:txBody>
          <a:bodyPr/>
          <a:lstStyle>
            <a:lvl1pPr>
              <a:defRPr/>
            </a:lvl1pPr>
          </a:lstStyle>
          <a:p>
            <a:pPr>
              <a:defRPr/>
            </a:pPr>
            <a:fld id="{F2556015-7BA2-4E31-8F39-2633B631DD2D}" type="datetime1">
              <a:rPr/>
              <a:pPr>
                <a:defRPr/>
              </a:pPr>
              <a:t>31/10/2012</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3634B848-7248-4FBE-A137-CF7B9F3D5EF8}" type="slidenum">
              <a:rPr/>
              <a:pPr>
                <a:defRPr/>
              </a:pPr>
              <a:t>‹#›</a:t>
            </a:fld>
            <a:endParaRPr/>
          </a:p>
        </p:txBody>
      </p:sp>
    </p:spTree>
    <p:extLst>
      <p:ext uri="{BB962C8B-B14F-4D97-AF65-F5344CB8AC3E}">
        <p14:creationId xmlns:p14="http://schemas.microsoft.com/office/powerpoint/2010/main" val="607399656"/>
      </p:ext>
    </p:extLst>
  </p:cSld>
  <p:clrMapOvr>
    <a:masterClrMapping/>
  </p:clrMapOvr>
  <p:transition spd="slow"/>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endParaRPr lang="en-GB"/>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10"/>
          </p:nvPr>
        </p:nvSpPr>
        <p:spPr>
          <a:ln/>
        </p:spPr>
        <p:txBody>
          <a:bodyPr/>
          <a:lstStyle>
            <a:lvl1pPr>
              <a:defRPr/>
            </a:lvl1pPr>
          </a:lstStyle>
          <a:p>
            <a:pPr>
              <a:defRPr/>
            </a:pPr>
            <a:fld id="{D145FFF9-95E4-44D1-BBCD-3DB72F682058}" type="datetime1">
              <a:rPr/>
              <a:pPr>
                <a:defRPr/>
              </a:pPr>
              <a:t>31/10/2012</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627F1744-FF0A-4D67-BC3E-8C662EF43C4D}" type="slidenum">
              <a:rPr/>
              <a:pPr>
                <a:defRPr/>
              </a:pPr>
              <a:t>‹#›</a:t>
            </a:fld>
            <a:endParaRPr/>
          </a:p>
        </p:txBody>
      </p:sp>
    </p:spTree>
    <p:extLst>
      <p:ext uri="{BB962C8B-B14F-4D97-AF65-F5344CB8AC3E}">
        <p14:creationId xmlns:p14="http://schemas.microsoft.com/office/powerpoint/2010/main" val="3290250104"/>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txBox="1">
            <a:spLocks noGrp="1"/>
          </p:cNvSpPr>
          <p:nvPr>
            <p:ph type="dt" sz="half" idx="10"/>
          </p:nvPr>
        </p:nvSpPr>
        <p:spPr>
          <a:ln/>
        </p:spPr>
        <p:txBody>
          <a:bodyPr/>
          <a:lstStyle>
            <a:lvl1pPr>
              <a:defRPr/>
            </a:lvl1pPr>
          </a:lstStyle>
          <a:p>
            <a:pPr>
              <a:defRPr/>
            </a:pPr>
            <a:fld id="{709F9E6A-4AA6-4E30-BE5D-BDBC0E465E9B}" type="datetime1">
              <a:rPr/>
              <a:pPr>
                <a:defRPr/>
              </a:pPr>
              <a:t>31/10/2012</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AA7ECCA9-40CE-4C61-842F-3303635D4727}" type="slidenum">
              <a:rPr/>
              <a:pPr>
                <a:defRPr/>
              </a:pPr>
              <a:t>‹#›</a:t>
            </a:fld>
            <a:endParaRPr/>
          </a:p>
        </p:txBody>
      </p:sp>
    </p:spTree>
    <p:extLst>
      <p:ext uri="{BB962C8B-B14F-4D97-AF65-F5344CB8AC3E}">
        <p14:creationId xmlns:p14="http://schemas.microsoft.com/office/powerpoint/2010/main" val="21669593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txBox="1">
            <a:spLocks noGrp="1"/>
          </p:cNvSpPr>
          <p:nvPr>
            <p:ph type="dt" sz="half" idx="10"/>
          </p:nvPr>
        </p:nvSpPr>
        <p:spPr>
          <a:ln/>
        </p:spPr>
        <p:txBody>
          <a:bodyPr/>
          <a:lstStyle>
            <a:lvl1pPr>
              <a:defRPr/>
            </a:lvl1pPr>
          </a:lstStyle>
          <a:p>
            <a:pPr>
              <a:defRPr/>
            </a:pPr>
            <a:fld id="{9E7073A3-F161-4529-9DA1-2890569A8B6E}" type="datetime1">
              <a:rPr/>
              <a:pPr>
                <a:defRPr/>
              </a:pPr>
              <a:t>31/10/2012</a:t>
            </a:fld>
            <a:endParaRPr/>
          </a:p>
        </p:txBody>
      </p:sp>
      <p:sp>
        <p:nvSpPr>
          <p:cNvPr id="8" name="Footer Placeholder 4"/>
          <p:cNvSpPr txBox="1">
            <a:spLocks noGrp="1"/>
          </p:cNvSpPr>
          <p:nvPr>
            <p:ph type="ftr" sz="quarter" idx="11"/>
          </p:nvPr>
        </p:nvSpPr>
        <p:spPr>
          <a:ln/>
        </p:spPr>
        <p:txBody>
          <a:bodyPr/>
          <a:lstStyle>
            <a:lvl1pPr>
              <a:defRPr/>
            </a:lvl1pPr>
          </a:lstStyle>
          <a:p>
            <a:pPr>
              <a:defRPr/>
            </a:pPr>
            <a:endParaRPr/>
          </a:p>
        </p:txBody>
      </p:sp>
      <p:sp>
        <p:nvSpPr>
          <p:cNvPr id="9" name="Slide Number Placeholder 5"/>
          <p:cNvSpPr txBox="1">
            <a:spLocks noGrp="1"/>
          </p:cNvSpPr>
          <p:nvPr>
            <p:ph type="sldNum" sz="quarter" idx="12"/>
          </p:nvPr>
        </p:nvSpPr>
        <p:spPr>
          <a:ln/>
        </p:spPr>
        <p:txBody>
          <a:bodyPr/>
          <a:lstStyle>
            <a:lvl1pPr>
              <a:defRPr/>
            </a:lvl1pPr>
          </a:lstStyle>
          <a:p>
            <a:pPr>
              <a:defRPr/>
            </a:pPr>
            <a:fld id="{4D537C21-A47B-4FFE-A68F-3F562452D982}" type="slidenum">
              <a:rPr/>
              <a:pPr>
                <a:defRPr/>
              </a:pPr>
              <a:t>‹#›</a:t>
            </a:fld>
            <a:endParaRPr/>
          </a:p>
        </p:txBody>
      </p:sp>
    </p:spTree>
    <p:extLst>
      <p:ext uri="{BB962C8B-B14F-4D97-AF65-F5344CB8AC3E}">
        <p14:creationId xmlns:p14="http://schemas.microsoft.com/office/powerpoint/2010/main" val="3704914597"/>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3"/>
          <p:cNvSpPr txBox="1">
            <a:spLocks noGrp="1"/>
          </p:cNvSpPr>
          <p:nvPr>
            <p:ph type="dt" sz="half" idx="10"/>
          </p:nvPr>
        </p:nvSpPr>
        <p:spPr>
          <a:ln/>
        </p:spPr>
        <p:txBody>
          <a:bodyPr/>
          <a:lstStyle>
            <a:lvl1pPr>
              <a:defRPr/>
            </a:lvl1pPr>
          </a:lstStyle>
          <a:p>
            <a:pPr>
              <a:defRPr/>
            </a:pPr>
            <a:fld id="{DC492C76-38E6-4969-A099-D3E3669779DF}" type="datetime1">
              <a:rPr/>
              <a:pPr>
                <a:defRPr/>
              </a:pPr>
              <a:t>31/10/2012</a:t>
            </a:fld>
            <a:endParaRPr/>
          </a:p>
        </p:txBody>
      </p:sp>
      <p:sp>
        <p:nvSpPr>
          <p:cNvPr id="4" name="Footer Placeholder 4"/>
          <p:cNvSpPr txBox="1">
            <a:spLocks noGrp="1"/>
          </p:cNvSpPr>
          <p:nvPr>
            <p:ph type="ftr" sz="quarter" idx="11"/>
          </p:nvPr>
        </p:nvSpPr>
        <p:spPr>
          <a:ln/>
        </p:spPr>
        <p:txBody>
          <a:bodyPr/>
          <a:lstStyle>
            <a:lvl1pPr>
              <a:defRPr/>
            </a:lvl1pPr>
          </a:lstStyle>
          <a:p>
            <a:pPr>
              <a:defRPr/>
            </a:pPr>
            <a:endParaRPr/>
          </a:p>
        </p:txBody>
      </p:sp>
      <p:sp>
        <p:nvSpPr>
          <p:cNvPr id="5" name="Slide Number Placeholder 5"/>
          <p:cNvSpPr txBox="1">
            <a:spLocks noGrp="1"/>
          </p:cNvSpPr>
          <p:nvPr>
            <p:ph type="sldNum" sz="quarter" idx="12"/>
          </p:nvPr>
        </p:nvSpPr>
        <p:spPr>
          <a:ln/>
        </p:spPr>
        <p:txBody>
          <a:bodyPr/>
          <a:lstStyle>
            <a:lvl1pPr>
              <a:defRPr/>
            </a:lvl1pPr>
          </a:lstStyle>
          <a:p>
            <a:pPr>
              <a:defRPr/>
            </a:pPr>
            <a:fld id="{17BF6AD6-2545-4D19-AA62-29A26721AC46}" type="slidenum">
              <a:rPr/>
              <a:pPr>
                <a:defRPr/>
              </a:pPr>
              <a:t>‹#›</a:t>
            </a:fld>
            <a:endParaRPr/>
          </a:p>
        </p:txBody>
      </p:sp>
    </p:spTree>
    <p:extLst>
      <p:ext uri="{BB962C8B-B14F-4D97-AF65-F5344CB8AC3E}">
        <p14:creationId xmlns:p14="http://schemas.microsoft.com/office/powerpoint/2010/main" val="638646927"/>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txBox="1">
            <a:spLocks noGrp="1"/>
          </p:cNvSpPr>
          <p:nvPr>
            <p:ph type="dt" sz="half" idx="10"/>
          </p:nvPr>
        </p:nvSpPr>
        <p:spPr>
          <a:ln/>
        </p:spPr>
        <p:txBody>
          <a:bodyPr/>
          <a:lstStyle>
            <a:lvl1pPr>
              <a:defRPr/>
            </a:lvl1pPr>
          </a:lstStyle>
          <a:p>
            <a:pPr>
              <a:defRPr/>
            </a:pPr>
            <a:fld id="{15FC5183-3FBF-46CC-9613-367E9CA5143C}" type="datetime1">
              <a:rPr/>
              <a:pPr>
                <a:defRPr/>
              </a:pPr>
              <a:t>31/10/2012</a:t>
            </a:fld>
            <a:endParaRPr/>
          </a:p>
        </p:txBody>
      </p:sp>
      <p:sp>
        <p:nvSpPr>
          <p:cNvPr id="3" name="Footer Placeholder 4"/>
          <p:cNvSpPr txBox="1">
            <a:spLocks noGrp="1"/>
          </p:cNvSpPr>
          <p:nvPr>
            <p:ph type="ftr" sz="quarter" idx="11"/>
          </p:nvPr>
        </p:nvSpPr>
        <p:spPr>
          <a:ln/>
        </p:spPr>
        <p:txBody>
          <a:bodyPr/>
          <a:lstStyle>
            <a:lvl1pPr>
              <a:defRPr/>
            </a:lvl1pPr>
          </a:lstStyle>
          <a:p>
            <a:pPr>
              <a:defRPr/>
            </a:pPr>
            <a:endParaRPr/>
          </a:p>
        </p:txBody>
      </p:sp>
      <p:sp>
        <p:nvSpPr>
          <p:cNvPr id="4" name="Slide Number Placeholder 5"/>
          <p:cNvSpPr txBox="1">
            <a:spLocks noGrp="1"/>
          </p:cNvSpPr>
          <p:nvPr>
            <p:ph type="sldNum" sz="quarter" idx="12"/>
          </p:nvPr>
        </p:nvSpPr>
        <p:spPr>
          <a:ln/>
        </p:spPr>
        <p:txBody>
          <a:bodyPr/>
          <a:lstStyle>
            <a:lvl1pPr>
              <a:defRPr/>
            </a:lvl1pPr>
          </a:lstStyle>
          <a:p>
            <a:pPr>
              <a:defRPr/>
            </a:pPr>
            <a:fld id="{91B23AE1-3E2A-4050-9F1B-55296543D904}" type="slidenum">
              <a:rPr/>
              <a:pPr>
                <a:defRPr/>
              </a:pPr>
              <a:t>‹#›</a:t>
            </a:fld>
            <a:endParaRPr/>
          </a:p>
        </p:txBody>
      </p:sp>
    </p:spTree>
    <p:extLst>
      <p:ext uri="{BB962C8B-B14F-4D97-AF65-F5344CB8AC3E}">
        <p14:creationId xmlns:p14="http://schemas.microsoft.com/office/powerpoint/2010/main" val="1372327438"/>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endParaRPr lang="en-GB"/>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A375B478-F56D-49CB-B6CE-4CEDA670DFE9}" type="datetime1">
              <a:rPr/>
              <a:pPr>
                <a:defRPr/>
              </a:pPr>
              <a:t>31/10/2012</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CA4B36A8-A30C-4F4D-AF07-44227F21E0A8}" type="slidenum">
              <a:rPr/>
              <a:pPr>
                <a:defRPr/>
              </a:pPr>
              <a:t>‹#›</a:t>
            </a:fld>
            <a:endParaRPr/>
          </a:p>
        </p:txBody>
      </p:sp>
    </p:spTree>
    <p:extLst>
      <p:ext uri="{BB962C8B-B14F-4D97-AF65-F5344CB8AC3E}">
        <p14:creationId xmlns:p14="http://schemas.microsoft.com/office/powerpoint/2010/main" val="272801439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6FD74C0-CEA3-44BD-99A5-C346D96FFA44}"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endParaRPr lang="en-GB"/>
          </a:p>
        </p:txBody>
      </p:sp>
      <p:sp>
        <p:nvSpPr>
          <p:cNvPr id="3" name="Picture Placeholder 2"/>
          <p:cNvSpPr txBox="1">
            <a:spLocks noGrp="1"/>
          </p:cNvSpPr>
          <p:nvPr>
            <p:ph type="pic" idx="1"/>
          </p:nvPr>
        </p:nvSpPr>
        <p:spPr>
          <a:xfrm>
            <a:off x="1792288" y="612776"/>
            <a:ext cx="5486400" cy="4114800"/>
          </a:xfrm>
        </p:spPr>
        <p:txBody>
          <a:bodyPr/>
          <a:lstStyle>
            <a:lvl1pPr marL="0" indent="0">
              <a:buNone/>
              <a:defRPr lang="en-GB"/>
            </a:lvl1pPr>
          </a:lstStyle>
          <a:p>
            <a:pPr lvl="0"/>
            <a:endParaRPr lang="en-GB" noProof="0"/>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93032023-3F36-46C8-B68C-0DE7B20BAA07}" type="datetime1">
              <a:rPr/>
              <a:pPr>
                <a:defRPr/>
              </a:pPr>
              <a:t>31/10/2012</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8EA40FDC-2F3E-42B1-AA27-A029A37DF67A}" type="slidenum">
              <a:rPr/>
              <a:pPr>
                <a:defRPr/>
              </a:pPr>
              <a:t>‹#›</a:t>
            </a:fld>
            <a:endParaRPr/>
          </a:p>
        </p:txBody>
      </p:sp>
    </p:spTree>
    <p:extLst>
      <p:ext uri="{BB962C8B-B14F-4D97-AF65-F5344CB8AC3E}">
        <p14:creationId xmlns:p14="http://schemas.microsoft.com/office/powerpoint/2010/main" val="2996822415"/>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10"/>
          </p:nvPr>
        </p:nvSpPr>
        <p:spPr>
          <a:ln/>
        </p:spPr>
        <p:txBody>
          <a:bodyPr/>
          <a:lstStyle>
            <a:lvl1pPr>
              <a:defRPr/>
            </a:lvl1pPr>
          </a:lstStyle>
          <a:p>
            <a:pPr>
              <a:defRPr/>
            </a:pPr>
            <a:fld id="{A738054F-CD82-4469-A62C-63CC5DC7F187}" type="datetime1">
              <a:rPr/>
              <a:pPr>
                <a:defRPr/>
              </a:pPr>
              <a:t>31/10/2012</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FB72091D-AF40-4F20-BC1F-792975EFF3C0}" type="slidenum">
              <a:rPr/>
              <a:pPr>
                <a:defRPr/>
              </a:pPr>
              <a:t>‹#›</a:t>
            </a:fld>
            <a:endParaRPr/>
          </a:p>
        </p:txBody>
      </p:sp>
    </p:spTree>
    <p:extLst>
      <p:ext uri="{BB962C8B-B14F-4D97-AF65-F5344CB8AC3E}">
        <p14:creationId xmlns:p14="http://schemas.microsoft.com/office/powerpoint/2010/main" val="3833844937"/>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10"/>
          </p:nvPr>
        </p:nvSpPr>
        <p:spPr>
          <a:ln/>
        </p:spPr>
        <p:txBody>
          <a:bodyPr/>
          <a:lstStyle>
            <a:lvl1pPr>
              <a:defRPr/>
            </a:lvl1pPr>
          </a:lstStyle>
          <a:p>
            <a:pPr>
              <a:defRPr/>
            </a:pPr>
            <a:fld id="{2D08B8E3-97F4-4E44-A94D-5A81A691FE35}" type="datetime1">
              <a:rPr/>
              <a:pPr>
                <a:defRPr/>
              </a:pPr>
              <a:t>31/10/2012</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09785F14-AAA3-40DE-AE9E-DF294ED9656F}" type="slidenum">
              <a:rPr/>
              <a:pPr>
                <a:defRPr/>
              </a:pPr>
              <a:t>‹#›</a:t>
            </a:fld>
            <a:endParaRPr/>
          </a:p>
        </p:txBody>
      </p:sp>
    </p:spTree>
    <p:extLst>
      <p:ext uri="{BB962C8B-B14F-4D97-AF65-F5344CB8AC3E}">
        <p14:creationId xmlns:p14="http://schemas.microsoft.com/office/powerpoint/2010/main" val="2172501270"/>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41D13C0-07C0-4D2F-9E6F-9A3445A73644}"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6952C7C-8B42-4A96-BE5F-ADE1FFE115F0}"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54DB8EA3-99E9-40E1-9D2B-156A570EEE2F}"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765900E-93A3-4684-A689-B4D67E6D51B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BDBABC0-906E-4D1A-BA0E-24CE7851FB4D}"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18C7698-2AD0-4788-B4A0-122C07E8289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FB46D64-96FF-4F42-B0BC-EBBD76E294B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0435513-F887-44F3-967F-CA0861FB9AF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endParaRPr lang="en-GB" smtClean="0"/>
          </a:p>
        </p:txBody>
      </p:sp>
      <p:sp>
        <p:nvSpPr>
          <p:cNvPr id="1027" name="Text Placeholder 2"/>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txBox="1">
            <a:spLocks noGrp="1"/>
          </p:cNvSpPr>
          <p:nvPr>
            <p:ph type="dt" sz="half" idx="2"/>
          </p:nvPr>
        </p:nvSpPr>
        <p:spPr>
          <a:xfrm>
            <a:off x="457200" y="6356350"/>
            <a:ext cx="2133600" cy="365125"/>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cs typeface="+mn-cs"/>
              </a:defRPr>
            </a:lvl1pPr>
          </a:lstStyle>
          <a:p>
            <a:pPr>
              <a:defRPr/>
            </a:pPr>
            <a:fld id="{A2E1DC87-2813-4613-B68B-5A52AB5E8A72}" type="datetime1">
              <a:rPr/>
              <a:pPr>
                <a:defRPr/>
              </a:pPr>
              <a:t>31/10/2012</a:t>
            </a:fld>
            <a:endParaRPr/>
          </a:p>
        </p:txBody>
      </p:sp>
      <p:sp>
        <p:nvSpPr>
          <p:cNvPr id="5" name="Footer Placeholder 4"/>
          <p:cNvSpPr txBox="1">
            <a:spLocks noGrp="1"/>
          </p:cNvSpPr>
          <p:nvPr>
            <p:ph type="ftr" sz="quarter" idx="3"/>
          </p:nvPr>
        </p:nvSpPr>
        <p:spPr>
          <a:xfrm>
            <a:off x="3124200" y="6356350"/>
            <a:ext cx="2895600" cy="365125"/>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cs typeface="+mn-cs"/>
              </a:defRPr>
            </a:lvl1pPr>
          </a:lstStyle>
          <a:p>
            <a:pPr>
              <a:defRPr/>
            </a:pPr>
            <a:endParaRPr/>
          </a:p>
        </p:txBody>
      </p:sp>
      <p:sp>
        <p:nvSpPr>
          <p:cNvPr id="6" name="Slide Number Placeholder 5"/>
          <p:cNvSpPr txBox="1">
            <a:spLocks noGrp="1"/>
          </p:cNvSpPr>
          <p:nvPr>
            <p:ph type="sldNum" sz="quarter" idx="4"/>
          </p:nvPr>
        </p:nvSpPr>
        <p:spPr>
          <a:xfrm>
            <a:off x="6553200" y="6356350"/>
            <a:ext cx="2133600" cy="365125"/>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cs typeface="+mn-cs"/>
              </a:defRPr>
            </a:lvl1pPr>
          </a:lstStyle>
          <a:p>
            <a:pPr>
              <a:defRPr/>
            </a:pPr>
            <a:fld id="{A4140253-33DC-4001-974C-FF99185A7046}" type="slidenum">
              <a:rPr/>
              <a:pPr>
                <a:defRPr/>
              </a:pPr>
              <a:t>‹#›</a:t>
            </a:fld>
            <a:endParaRPr/>
          </a:p>
        </p:txBody>
      </p:sp>
    </p:spTree>
    <p:extLst>
      <p:ext uri="{BB962C8B-B14F-4D97-AF65-F5344CB8AC3E}">
        <p14:creationId xmlns:p14="http://schemas.microsoft.com/office/powerpoint/2010/main" val="77864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txStyles>
    <p:titleStyle>
      <a:lvl1pPr algn="ctr" rtl="0" eaLnBrk="0" fontAlgn="base">
        <a:spcBef>
          <a:spcPct val="0"/>
        </a:spcBef>
        <a:spcAft>
          <a:spcPct val="0"/>
        </a:spcAft>
        <a:defRPr lang="en-US" sz="4400" kern="1200">
          <a:solidFill>
            <a:srgbClr val="000000"/>
          </a:solidFill>
          <a:latin typeface="Calibri"/>
        </a:defRPr>
      </a:lvl1pPr>
      <a:lvl2pPr algn="ctr" rtl="0" eaLnBrk="0" fontAlgn="base">
        <a:spcBef>
          <a:spcPct val="0"/>
        </a:spcBef>
        <a:spcAft>
          <a:spcPct val="0"/>
        </a:spcAft>
        <a:defRPr sz="4400">
          <a:solidFill>
            <a:srgbClr val="000000"/>
          </a:solidFill>
          <a:latin typeface="Calibri" pitchFamily="34" charset="0"/>
        </a:defRPr>
      </a:lvl2pPr>
      <a:lvl3pPr algn="ctr" rtl="0" eaLnBrk="0" fontAlgn="base">
        <a:spcBef>
          <a:spcPct val="0"/>
        </a:spcBef>
        <a:spcAft>
          <a:spcPct val="0"/>
        </a:spcAft>
        <a:defRPr sz="4400">
          <a:solidFill>
            <a:srgbClr val="000000"/>
          </a:solidFill>
          <a:latin typeface="Calibri" pitchFamily="34" charset="0"/>
        </a:defRPr>
      </a:lvl3pPr>
      <a:lvl4pPr algn="ctr" rtl="0" eaLnBrk="0" fontAlgn="base">
        <a:spcBef>
          <a:spcPct val="0"/>
        </a:spcBef>
        <a:spcAft>
          <a:spcPct val="0"/>
        </a:spcAft>
        <a:defRPr sz="4400">
          <a:solidFill>
            <a:srgbClr val="000000"/>
          </a:solidFill>
          <a:latin typeface="Calibri" pitchFamily="34" charset="0"/>
        </a:defRPr>
      </a:lvl4pPr>
      <a:lvl5pPr algn="ctr" rtl="0" eaLnBrk="0" fontAlgn="base">
        <a:spcBef>
          <a:spcPct val="0"/>
        </a:spcBef>
        <a:spcAft>
          <a:spcPct val="0"/>
        </a:spcAft>
        <a:defRPr sz="4400">
          <a:solidFill>
            <a:srgbClr val="000000"/>
          </a:solidFill>
          <a:latin typeface="Calibri" pitchFamily="34" charset="0"/>
        </a:defRPr>
      </a:lvl5pPr>
      <a:lvl6pPr marL="457200" algn="ctr" rtl="0" eaLnBrk="0" fontAlgn="base">
        <a:spcBef>
          <a:spcPct val="0"/>
        </a:spcBef>
        <a:spcAft>
          <a:spcPct val="0"/>
        </a:spcAft>
        <a:defRPr sz="4400">
          <a:solidFill>
            <a:srgbClr val="000000"/>
          </a:solidFill>
          <a:latin typeface="Calibri" pitchFamily="34" charset="0"/>
        </a:defRPr>
      </a:lvl6pPr>
      <a:lvl7pPr marL="914400" algn="ctr" rtl="0" eaLnBrk="0" fontAlgn="base">
        <a:spcBef>
          <a:spcPct val="0"/>
        </a:spcBef>
        <a:spcAft>
          <a:spcPct val="0"/>
        </a:spcAft>
        <a:defRPr sz="4400">
          <a:solidFill>
            <a:srgbClr val="000000"/>
          </a:solidFill>
          <a:latin typeface="Calibri" pitchFamily="34" charset="0"/>
        </a:defRPr>
      </a:lvl7pPr>
      <a:lvl8pPr marL="1371600" algn="ctr" rtl="0" eaLnBrk="0" fontAlgn="base">
        <a:spcBef>
          <a:spcPct val="0"/>
        </a:spcBef>
        <a:spcAft>
          <a:spcPct val="0"/>
        </a:spcAft>
        <a:defRPr sz="4400">
          <a:solidFill>
            <a:srgbClr val="000000"/>
          </a:solidFill>
          <a:latin typeface="Calibri" pitchFamily="34" charset="0"/>
        </a:defRPr>
      </a:lvl8pPr>
      <a:lvl9pPr marL="1828800" algn="ctr" rtl="0" eaLnBrk="0" fontAlgn="base">
        <a:spcBef>
          <a:spcPct val="0"/>
        </a:spcBef>
        <a:spcAft>
          <a:spcPct val="0"/>
        </a:spcAft>
        <a:defRPr sz="4400">
          <a:solidFill>
            <a:srgbClr val="000000"/>
          </a:solidFill>
          <a:latin typeface="Calibri" pitchFamily="34" charset="0"/>
        </a:defRPr>
      </a:lvl9pPr>
    </p:titleStyle>
    <p:bodyStyle>
      <a:lvl1pPr marL="342900" indent="-342900" algn="l" rtl="0" eaLnBrk="0" fontAlgn="base">
        <a:spcBef>
          <a:spcPts val="800"/>
        </a:spcBef>
        <a:spcAft>
          <a:spcPct val="0"/>
        </a:spcAft>
        <a:buSzPct val="100000"/>
        <a:buFont typeface="Arial" charset="0"/>
        <a:buChar char="•"/>
        <a:defRPr lang="en-US" sz="3200" kern="1200">
          <a:solidFill>
            <a:srgbClr val="000000"/>
          </a:solidFill>
          <a:latin typeface="Calibri"/>
        </a:defRPr>
      </a:lvl1pPr>
      <a:lvl2pPr marL="742950" lvl="1" indent="-285750" algn="l" rtl="0" eaLnBrk="0" fontAlgn="base">
        <a:spcBef>
          <a:spcPts val="700"/>
        </a:spcBef>
        <a:spcAft>
          <a:spcPct val="0"/>
        </a:spcAft>
        <a:buSzPct val="100000"/>
        <a:buFont typeface="Arial" charset="0"/>
        <a:buChar char="–"/>
        <a:defRPr lang="en-US" sz="2800" kern="1200">
          <a:solidFill>
            <a:srgbClr val="000000"/>
          </a:solidFill>
          <a:latin typeface="Calibri"/>
        </a:defRPr>
      </a:lvl2pPr>
      <a:lvl3pPr marL="1143000" lvl="2" indent="-228600" algn="l" rtl="0" eaLnBrk="0" fontAlgn="base">
        <a:spcBef>
          <a:spcPts val="600"/>
        </a:spcBef>
        <a:spcAft>
          <a:spcPct val="0"/>
        </a:spcAft>
        <a:buSzPct val="100000"/>
        <a:buFont typeface="Arial" charset="0"/>
        <a:buChar char="•"/>
        <a:defRPr lang="en-US" sz="2400" kern="1200">
          <a:solidFill>
            <a:srgbClr val="000000"/>
          </a:solidFill>
          <a:latin typeface="Calibri"/>
        </a:defRPr>
      </a:lvl3pPr>
      <a:lvl4pPr marL="1600200" lvl="3" indent="-228600" algn="l" rtl="0" eaLnBrk="0" fontAlgn="base">
        <a:spcBef>
          <a:spcPts val="500"/>
        </a:spcBef>
        <a:spcAft>
          <a:spcPct val="0"/>
        </a:spcAft>
        <a:buSzPct val="100000"/>
        <a:buFont typeface="Arial" charset="0"/>
        <a:buChar char="–"/>
        <a:defRPr lang="en-US" sz="2000" kern="1200">
          <a:solidFill>
            <a:srgbClr val="000000"/>
          </a:solidFill>
          <a:latin typeface="Calibri"/>
        </a:defRPr>
      </a:lvl4pPr>
      <a:lvl5pPr marL="2057400" lvl="4" indent="-228600" algn="l" rtl="0" eaLnBrk="0" fontAlgn="base">
        <a:spcBef>
          <a:spcPts val="500"/>
        </a:spcBef>
        <a:spcAft>
          <a:spcPct val="0"/>
        </a:spcAft>
        <a:buSzPct val="100000"/>
        <a:buFont typeface="Arial" charset="0"/>
        <a:buChar char="»"/>
        <a:defRPr lang="en-US" sz="2000" kern="1200">
          <a:solidFill>
            <a:srgbClr val="000000"/>
          </a:solidFill>
          <a:latin typeface="Calibri"/>
        </a:defRPr>
      </a:lvl5pPr>
      <a:lvl6pPr marL="2514600" indent="-228600" algn="l" rtl="0" eaLnBrk="0" fontAlgn="base">
        <a:spcBef>
          <a:spcPts val="500"/>
        </a:spcBef>
        <a:spcAft>
          <a:spcPct val="0"/>
        </a:spcAft>
        <a:buSzPct val="100000"/>
        <a:buFont typeface="Arial" charset="0"/>
        <a:buChar char="»"/>
        <a:defRPr lang="en-US" sz="2000" kern="1200">
          <a:solidFill>
            <a:srgbClr val="000000"/>
          </a:solidFill>
          <a:latin typeface="Calibri"/>
        </a:defRPr>
      </a:lvl6pPr>
      <a:lvl7pPr marL="2971800" indent="-228600" algn="l" rtl="0" eaLnBrk="0" fontAlgn="base">
        <a:spcBef>
          <a:spcPts val="500"/>
        </a:spcBef>
        <a:spcAft>
          <a:spcPct val="0"/>
        </a:spcAft>
        <a:buSzPct val="100000"/>
        <a:buFont typeface="Arial" charset="0"/>
        <a:buChar char="»"/>
        <a:defRPr lang="en-US" sz="2000" kern="1200">
          <a:solidFill>
            <a:srgbClr val="000000"/>
          </a:solidFill>
          <a:latin typeface="Calibri"/>
        </a:defRPr>
      </a:lvl7pPr>
      <a:lvl8pPr marL="3429000" indent="-228600" algn="l" rtl="0" eaLnBrk="0" fontAlgn="base">
        <a:spcBef>
          <a:spcPts val="500"/>
        </a:spcBef>
        <a:spcAft>
          <a:spcPct val="0"/>
        </a:spcAft>
        <a:buSzPct val="100000"/>
        <a:buFont typeface="Arial" charset="0"/>
        <a:buChar char="»"/>
        <a:defRPr lang="en-US" sz="2000" kern="1200">
          <a:solidFill>
            <a:srgbClr val="000000"/>
          </a:solidFill>
          <a:latin typeface="Calibri"/>
        </a:defRPr>
      </a:lvl8pPr>
      <a:lvl9pPr marL="3886200" indent="-228600" algn="l" rtl="0" eaLnBrk="0" fontAlgn="base">
        <a:spcBef>
          <a:spcPts val="500"/>
        </a:spcBef>
        <a:spcAft>
          <a:spcPct val="0"/>
        </a:spcAft>
        <a:buSzPct val="100000"/>
        <a:buFont typeface="Arial" charset="0"/>
        <a:buChar char="»"/>
        <a:defRPr lang="en-US" sz="2000" kern="1200">
          <a:solidFill>
            <a:srgbClr val="000000"/>
          </a:solidFill>
          <a:latin typeface="Calibri"/>
        </a:defRPr>
      </a:lvl9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2492375"/>
            <a:ext cx="9144000" cy="1470025"/>
          </a:xfrm>
          <a:solidFill>
            <a:schemeClr val="bg1"/>
          </a:solidFill>
        </p:spPr>
        <p:txBody>
          <a:bodyPr/>
          <a:lstStyle/>
          <a:p>
            <a:pPr eaLnBrk="1" hangingPunct="1"/>
            <a:r>
              <a:rPr lang="en-GB" smtClean="0">
                <a:solidFill>
                  <a:srgbClr val="996633"/>
                </a:solidFill>
              </a:rPr>
              <a:t>What is Post Traumatic Stress Disorder?</a:t>
            </a:r>
          </a:p>
        </p:txBody>
      </p:sp>
      <p:sp>
        <p:nvSpPr>
          <p:cNvPr id="5124" name="Rectangle 4"/>
          <p:cNvSpPr>
            <a:spLocks noChangeArrowheads="1"/>
          </p:cNvSpPr>
          <p:nvPr/>
        </p:nvSpPr>
        <p:spPr bwMode="auto">
          <a:xfrm>
            <a:off x="2051050" y="0"/>
            <a:ext cx="4772025" cy="523220"/>
          </a:xfrm>
          <a:prstGeom prst="rect">
            <a:avLst/>
          </a:prstGeom>
          <a:noFill/>
          <a:ln w="9525">
            <a:noFill/>
            <a:miter lim="800000"/>
            <a:headEnd/>
            <a:tailEnd/>
          </a:ln>
        </p:spPr>
        <p:txBody>
          <a:bodyPr>
            <a:spAutoFit/>
          </a:bodyPr>
          <a:lstStyle/>
          <a:p>
            <a:pPr algn="ctr"/>
            <a:endParaRPr lang="en-GB" sz="2800" dirty="0">
              <a:solidFill>
                <a:schemeClr val="bg1"/>
              </a:solidFill>
            </a:endParaRPr>
          </a:p>
        </p:txBody>
      </p:sp>
      <p:sp>
        <p:nvSpPr>
          <p:cNvPr id="2" name="Subtitle 1"/>
          <p:cNvSpPr>
            <a:spLocks noGrp="1"/>
          </p:cNvSpPr>
          <p:nvPr>
            <p:ph type="subTitle" idx="1"/>
          </p:nvPr>
        </p:nvSpPr>
        <p:spPr>
          <a:xfrm>
            <a:off x="4211960" y="4797152"/>
            <a:ext cx="4752528" cy="1752600"/>
          </a:xfrm>
        </p:spPr>
        <p:txBody>
          <a:bodyPr/>
          <a:lstStyle/>
          <a:p>
            <a:pPr lvl="0" algn="r"/>
            <a:r>
              <a:rPr lang="en-GB" sz="1800" dirty="0">
                <a:solidFill>
                  <a:srgbClr val="FFFFFF"/>
                </a:solidFill>
              </a:rPr>
              <a:t>Roger Baker</a:t>
            </a:r>
            <a:br>
              <a:rPr lang="en-GB" sz="1800" dirty="0">
                <a:solidFill>
                  <a:srgbClr val="FFFFFF"/>
                </a:solidFill>
              </a:rPr>
            </a:br>
            <a:r>
              <a:rPr lang="en-GB" sz="1800" dirty="0">
                <a:solidFill>
                  <a:srgbClr val="FFFFFF"/>
                </a:solidFill>
              </a:rPr>
              <a:t>Professor of Clinical Psychology</a:t>
            </a:r>
            <a:br>
              <a:rPr lang="en-GB" sz="1800" dirty="0">
                <a:solidFill>
                  <a:srgbClr val="FFFFFF"/>
                </a:solidFill>
              </a:rPr>
            </a:br>
            <a:r>
              <a:rPr lang="en-GB" sz="1800" dirty="0">
                <a:solidFill>
                  <a:srgbClr val="FFFFFF"/>
                </a:solidFill>
              </a:rPr>
              <a:t>Bournemouth University</a:t>
            </a:r>
          </a:p>
          <a:p>
            <a:pPr lvl="0" algn="r"/>
            <a:r>
              <a:rPr lang="en-GB" sz="1800" dirty="0">
                <a:solidFill>
                  <a:srgbClr val="FFFFFF"/>
                </a:solidFill>
              </a:rPr>
              <a:t>November </a:t>
            </a:r>
            <a:r>
              <a:rPr lang="en-GB" sz="1800" dirty="0" smtClean="0">
                <a:solidFill>
                  <a:srgbClr val="FFFFFF"/>
                </a:solidFill>
              </a:rPr>
              <a:t>2013</a:t>
            </a:r>
            <a:endParaRPr lang="en-GB" sz="1800"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4" descr="car crash humourou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23003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smtClean="0"/>
          </a:p>
        </p:txBody>
      </p:sp>
      <p:sp>
        <p:nvSpPr>
          <p:cNvPr id="31747" name="Content Placeholder 2"/>
          <p:cNvSpPr>
            <a:spLocks noGrp="1"/>
          </p:cNvSpPr>
          <p:nvPr>
            <p:ph idx="1"/>
          </p:nvPr>
        </p:nvSpPr>
        <p:spPr>
          <a:xfrm>
            <a:off x="457200" y="357188"/>
            <a:ext cx="8229600" cy="5768975"/>
          </a:xfrm>
        </p:spPr>
        <p:txBody>
          <a:bodyPr/>
          <a:lstStyle/>
          <a:p>
            <a:r>
              <a:rPr lang="en-GB" smtClean="0">
                <a:solidFill>
                  <a:schemeClr val="bg1"/>
                </a:solidFill>
              </a:rPr>
              <a:t>They have already practised a more open style of sharing feelings</a:t>
            </a:r>
          </a:p>
          <a:p>
            <a:endParaRPr lang="en-GB" smtClean="0"/>
          </a:p>
        </p:txBody>
      </p:sp>
      <p:pic>
        <p:nvPicPr>
          <p:cNvPr id="31748" name="Picture 1" descr="\\frome\rbaker\Profile\Desktop\My Pictures\mindbody2.jpg"/>
          <p:cNvPicPr>
            <a:picLocks noChangeAspect="1" noChangeArrowheads="1"/>
          </p:cNvPicPr>
          <p:nvPr/>
        </p:nvPicPr>
        <p:blipFill>
          <a:blip r:embed="rId2" cstate="print"/>
          <a:srcRect/>
          <a:stretch>
            <a:fillRect/>
          </a:stretch>
        </p:blipFill>
        <p:spPr bwMode="auto">
          <a:xfrm>
            <a:off x="3000375" y="2286000"/>
            <a:ext cx="2857500"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US" smtClean="0"/>
          </a:p>
        </p:txBody>
      </p:sp>
      <p:sp>
        <p:nvSpPr>
          <p:cNvPr id="32771" name="Content Placeholder 2"/>
          <p:cNvSpPr>
            <a:spLocks noGrp="1"/>
          </p:cNvSpPr>
          <p:nvPr>
            <p:ph idx="1"/>
          </p:nvPr>
        </p:nvSpPr>
        <p:spPr>
          <a:xfrm>
            <a:off x="457200" y="428625"/>
            <a:ext cx="8229600" cy="5697538"/>
          </a:xfrm>
        </p:spPr>
        <p:txBody>
          <a:bodyPr/>
          <a:lstStyle/>
          <a:p>
            <a:r>
              <a:rPr lang="en-GB" smtClean="0">
                <a:solidFill>
                  <a:schemeClr val="bg1"/>
                </a:solidFill>
              </a:rPr>
              <a:t>Encourages carry over to everyday life </a:t>
            </a:r>
          </a:p>
          <a:p>
            <a:endParaRPr lang="en-GB" smtClean="0"/>
          </a:p>
        </p:txBody>
      </p:sp>
      <p:pic>
        <p:nvPicPr>
          <p:cNvPr id="32772" name="Picture 2" descr="http://www.friendsofart.net/static/images/art3/norman-rockwell-day-in-the-life-of-a-little-girl.jpg"/>
          <p:cNvPicPr>
            <a:picLocks noChangeAspect="1" noChangeArrowheads="1"/>
          </p:cNvPicPr>
          <p:nvPr/>
        </p:nvPicPr>
        <p:blipFill>
          <a:blip r:embed="rId2" cstate="print"/>
          <a:srcRect/>
          <a:stretch>
            <a:fillRect/>
          </a:stretch>
        </p:blipFill>
        <p:spPr bwMode="auto">
          <a:xfrm>
            <a:off x="1785938" y="1143000"/>
            <a:ext cx="5786437"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GB" sz="4000" dirty="0">
                <a:solidFill>
                  <a:schemeClr val="accent3"/>
                </a:solidFill>
              </a:rPr>
              <a:t>How does Prolonged Exposure work?</a:t>
            </a:r>
          </a:p>
        </p:txBody>
      </p:sp>
      <p:sp>
        <p:nvSpPr>
          <p:cNvPr id="58371" name="Rectangle 3"/>
          <p:cNvSpPr>
            <a:spLocks noGrp="1" noChangeArrowheads="1"/>
          </p:cNvSpPr>
          <p:nvPr>
            <p:ph type="body" idx="1"/>
          </p:nvPr>
        </p:nvSpPr>
        <p:spPr/>
        <p:txBody>
          <a:bodyPr/>
          <a:lstStyle/>
          <a:p>
            <a:pPr>
              <a:lnSpc>
                <a:spcPct val="90000"/>
              </a:lnSpc>
            </a:pPr>
            <a:r>
              <a:rPr lang="en-GB" dirty="0">
                <a:solidFill>
                  <a:schemeClr val="accent3"/>
                </a:solidFill>
              </a:rPr>
              <a:t>Physiological </a:t>
            </a:r>
            <a:r>
              <a:rPr lang="en-GB" b="1" dirty="0">
                <a:solidFill>
                  <a:schemeClr val="accent3"/>
                </a:solidFill>
              </a:rPr>
              <a:t>habituation</a:t>
            </a:r>
            <a:r>
              <a:rPr lang="en-GB" dirty="0">
                <a:solidFill>
                  <a:schemeClr val="accent3"/>
                </a:solidFill>
              </a:rPr>
              <a:t> of anxiety responses</a:t>
            </a:r>
          </a:p>
          <a:p>
            <a:pPr>
              <a:lnSpc>
                <a:spcPct val="90000"/>
              </a:lnSpc>
            </a:pPr>
            <a:r>
              <a:rPr lang="en-GB" dirty="0">
                <a:solidFill>
                  <a:schemeClr val="accent3"/>
                </a:solidFill>
              </a:rPr>
              <a:t>Invalidation of </a:t>
            </a:r>
            <a:r>
              <a:rPr lang="en-GB" b="1" dirty="0">
                <a:solidFill>
                  <a:schemeClr val="accent3"/>
                </a:solidFill>
              </a:rPr>
              <a:t>cognitive appraisals</a:t>
            </a:r>
            <a:r>
              <a:rPr lang="en-GB" dirty="0">
                <a:solidFill>
                  <a:schemeClr val="accent3"/>
                </a:solidFill>
              </a:rPr>
              <a:t>, e.g. ‘if I talk about the trauma my distress will never subside’.</a:t>
            </a:r>
          </a:p>
          <a:p>
            <a:pPr>
              <a:lnSpc>
                <a:spcPct val="90000"/>
              </a:lnSpc>
            </a:pPr>
            <a:r>
              <a:rPr lang="en-GB" dirty="0">
                <a:solidFill>
                  <a:schemeClr val="accent3"/>
                </a:solidFill>
              </a:rPr>
              <a:t>Putting memories into </a:t>
            </a:r>
            <a:r>
              <a:rPr lang="en-GB" b="1" dirty="0">
                <a:solidFill>
                  <a:schemeClr val="accent3"/>
                </a:solidFill>
              </a:rPr>
              <a:t>words</a:t>
            </a:r>
            <a:r>
              <a:rPr lang="en-GB" dirty="0">
                <a:solidFill>
                  <a:schemeClr val="accent3"/>
                </a:solidFill>
              </a:rPr>
              <a:t> places a structure on emotions</a:t>
            </a:r>
          </a:p>
          <a:p>
            <a:pPr>
              <a:lnSpc>
                <a:spcPct val="90000"/>
              </a:lnSpc>
            </a:pPr>
            <a:r>
              <a:rPr lang="en-GB" dirty="0">
                <a:solidFill>
                  <a:schemeClr val="accent3"/>
                </a:solidFill>
              </a:rPr>
              <a:t>The </a:t>
            </a:r>
            <a:r>
              <a:rPr lang="en-GB" b="1" dirty="0">
                <a:solidFill>
                  <a:schemeClr val="accent3"/>
                </a:solidFill>
              </a:rPr>
              <a:t>changed memory</a:t>
            </a:r>
            <a:r>
              <a:rPr lang="en-GB" dirty="0">
                <a:solidFill>
                  <a:schemeClr val="accent3"/>
                </a:solidFill>
              </a:rPr>
              <a:t> is stored superimposed on the old memory</a:t>
            </a:r>
          </a:p>
          <a:p>
            <a:pPr>
              <a:lnSpc>
                <a:spcPct val="90000"/>
              </a:lnSpc>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0" y="0"/>
            <a:ext cx="9144000" cy="1470025"/>
          </a:xfrm>
          <a:solidFill>
            <a:schemeClr val="bg1"/>
          </a:solidFill>
        </p:spPr>
        <p:txBody>
          <a:bodyPr/>
          <a:lstStyle/>
          <a:p>
            <a:pPr eaLnBrk="1" hangingPunct="1"/>
            <a:r>
              <a:rPr lang="en-GB" sz="2800" smtClean="0">
                <a:solidFill>
                  <a:srgbClr val="996633"/>
                </a:solidFill>
              </a:rPr>
              <a:t>What are the advantages of Emotional Processing Therapy?</a:t>
            </a:r>
          </a:p>
        </p:txBody>
      </p:sp>
      <p:sp>
        <p:nvSpPr>
          <p:cNvPr id="65539" name="Rectangle 3"/>
          <p:cNvSpPr>
            <a:spLocks noChangeArrowheads="1"/>
          </p:cNvSpPr>
          <p:nvPr/>
        </p:nvSpPr>
        <p:spPr bwMode="auto">
          <a:xfrm>
            <a:off x="4572000" y="6381750"/>
            <a:ext cx="4608513" cy="287338"/>
          </a:xfrm>
          <a:prstGeom prst="rect">
            <a:avLst/>
          </a:prstGeom>
          <a:noFill/>
          <a:ln w="9525">
            <a:noFill/>
            <a:miter lim="800000"/>
            <a:headEnd/>
            <a:tailEnd/>
          </a:ln>
        </p:spPr>
        <p:txBody>
          <a:bodyPr/>
          <a:lstStyle/>
          <a:p>
            <a:pPr algn="r">
              <a:spcBef>
                <a:spcPct val="20000"/>
              </a:spcBef>
            </a:pPr>
            <a:r>
              <a:rPr lang="en-GB" sz="1800">
                <a:solidFill>
                  <a:schemeClr val="bg1"/>
                </a:solidFill>
              </a:rPr>
              <a:t>Emotional processing therapy for PTSD</a:t>
            </a:r>
          </a:p>
          <a:p>
            <a:pPr algn="r">
              <a:spcBef>
                <a:spcPct val="20000"/>
              </a:spcBef>
            </a:pPr>
            <a:endParaRPr lang="en-GB" sz="1800">
              <a:solidFill>
                <a:schemeClr val="bg1"/>
              </a:solidFill>
            </a:endParaRPr>
          </a:p>
          <a:p>
            <a:pPr algn="r">
              <a:spcBef>
                <a:spcPct val="20000"/>
              </a:spcBef>
            </a:pPr>
            <a:endParaRPr lang="en-GB" sz="1800">
              <a:solidFill>
                <a:schemeClr val="bg1"/>
              </a:solidFill>
            </a:endParaRPr>
          </a:p>
        </p:txBody>
      </p:sp>
      <p:sp>
        <p:nvSpPr>
          <p:cNvPr id="65540" name="Line 4"/>
          <p:cNvSpPr>
            <a:spLocks noChangeShapeType="1"/>
          </p:cNvSpPr>
          <p:nvPr/>
        </p:nvSpPr>
        <p:spPr bwMode="auto">
          <a:xfrm>
            <a:off x="5003800" y="6308725"/>
            <a:ext cx="4140200" cy="0"/>
          </a:xfrm>
          <a:prstGeom prst="line">
            <a:avLst/>
          </a:prstGeom>
          <a:noFill/>
          <a:ln w="9525">
            <a:solidFill>
              <a:schemeClr val="bg1"/>
            </a:solidFill>
            <a:round/>
            <a:headEnd/>
            <a:tailEnd/>
          </a:ln>
        </p:spPr>
        <p:txBody>
          <a:bodyPr/>
          <a:lstStyle/>
          <a:p>
            <a:endParaRPr lang="en-GB"/>
          </a:p>
        </p:txBody>
      </p:sp>
      <p:sp>
        <p:nvSpPr>
          <p:cNvPr id="147461" name="Text Box 5"/>
          <p:cNvSpPr txBox="1">
            <a:spLocks noChangeArrowheads="1"/>
          </p:cNvSpPr>
          <p:nvPr/>
        </p:nvSpPr>
        <p:spPr bwMode="auto">
          <a:xfrm>
            <a:off x="323850" y="1700213"/>
            <a:ext cx="8642350" cy="3925887"/>
          </a:xfrm>
          <a:prstGeom prst="rect">
            <a:avLst/>
          </a:prstGeom>
          <a:noFill/>
          <a:ln w="9525">
            <a:noFill/>
            <a:miter lim="800000"/>
            <a:headEnd/>
            <a:tailEnd/>
          </a:ln>
        </p:spPr>
        <p:txBody>
          <a:bodyPr>
            <a:spAutoFit/>
          </a:bodyPr>
          <a:lstStyle/>
          <a:p>
            <a:pPr>
              <a:spcBef>
                <a:spcPct val="50000"/>
              </a:spcBef>
              <a:buFont typeface="Wingdings" pitchFamily="2" charset="2"/>
              <a:buChar char="§"/>
            </a:pPr>
            <a:r>
              <a:rPr lang="en-GB" sz="2200" b="1">
                <a:solidFill>
                  <a:schemeClr val="bg1"/>
                </a:solidFill>
              </a:rPr>
              <a:t> </a:t>
            </a:r>
            <a:r>
              <a:rPr lang="en-GB" sz="2400" b="1">
                <a:solidFill>
                  <a:schemeClr val="bg1"/>
                </a:solidFill>
              </a:rPr>
              <a:t>Reframed in an emotion context</a:t>
            </a:r>
          </a:p>
          <a:p>
            <a:pPr>
              <a:spcBef>
                <a:spcPct val="50000"/>
              </a:spcBef>
              <a:buFont typeface="Wingdings" pitchFamily="2" charset="2"/>
              <a:buChar char="§"/>
            </a:pPr>
            <a:r>
              <a:rPr lang="en-GB" sz="2400" b="1">
                <a:solidFill>
                  <a:schemeClr val="bg1"/>
                </a:solidFill>
              </a:rPr>
              <a:t> PTSD symptoms and Therapy are normalised and made more acceptable</a:t>
            </a:r>
          </a:p>
          <a:p>
            <a:pPr>
              <a:spcBef>
                <a:spcPct val="50000"/>
              </a:spcBef>
              <a:buFont typeface="Wingdings" pitchFamily="2" charset="2"/>
              <a:buChar char="§"/>
            </a:pPr>
            <a:r>
              <a:rPr lang="en-GB" sz="2400" b="1">
                <a:solidFill>
                  <a:schemeClr val="bg1"/>
                </a:solidFill>
              </a:rPr>
              <a:t> Continuity with family and cultural upbringing</a:t>
            </a:r>
          </a:p>
          <a:p>
            <a:pPr>
              <a:spcBef>
                <a:spcPct val="50000"/>
              </a:spcBef>
              <a:buFont typeface="Wingdings" pitchFamily="2" charset="2"/>
              <a:buChar char="§"/>
            </a:pPr>
            <a:r>
              <a:rPr lang="en-GB" sz="2400" b="1">
                <a:solidFill>
                  <a:schemeClr val="bg1"/>
                </a:solidFill>
              </a:rPr>
              <a:t> Links with emotions in everyday life</a:t>
            </a:r>
          </a:p>
          <a:p>
            <a:pPr>
              <a:spcBef>
                <a:spcPct val="50000"/>
              </a:spcBef>
              <a:buFont typeface="Wingdings" pitchFamily="2" charset="2"/>
              <a:buChar char="§"/>
            </a:pPr>
            <a:r>
              <a:rPr lang="en-GB" sz="2400" b="1">
                <a:solidFill>
                  <a:schemeClr val="bg1"/>
                </a:solidFill>
              </a:rPr>
              <a:t>A lifestyle change as well as a therapy</a:t>
            </a:r>
          </a:p>
          <a:p>
            <a:pPr>
              <a:spcBef>
                <a:spcPct val="50000"/>
              </a:spcBef>
              <a:buFont typeface="Wingdings" pitchFamily="2" charset="2"/>
              <a:buChar char="§"/>
            </a:pPr>
            <a:r>
              <a:rPr lang="en-GB" sz="2400" b="1">
                <a:solidFill>
                  <a:schemeClr val="bg1"/>
                </a:solidFill>
              </a:rPr>
              <a:t> Their changes in emotional processing style may help prevent future psychological problems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4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4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74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746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746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746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1"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563938" y="5715000"/>
            <a:ext cx="5580062" cy="1143000"/>
          </a:xfrm>
        </p:spPr>
        <p:txBody>
          <a:bodyPr/>
          <a:lstStyle/>
          <a:p>
            <a:r>
              <a:rPr lang="en-GB" sz="2000" smtClean="0">
                <a:solidFill>
                  <a:schemeClr val="bg1"/>
                </a:solidFill>
              </a:rPr>
              <a:t>“Understanding Trauma; how to overcome   post traumatic stress”  Roger Baker 2010</a:t>
            </a:r>
          </a:p>
        </p:txBody>
      </p:sp>
      <p:sp>
        <p:nvSpPr>
          <p:cNvPr id="96259" name="Rectangle 3"/>
          <p:cNvSpPr>
            <a:spLocks noGrp="1" noChangeArrowheads="1"/>
          </p:cNvSpPr>
          <p:nvPr>
            <p:ph type="body" idx="1"/>
          </p:nvPr>
        </p:nvSpPr>
        <p:spPr>
          <a:xfrm>
            <a:off x="2339975" y="1628775"/>
            <a:ext cx="6697663" cy="4525963"/>
          </a:xfrm>
        </p:spPr>
        <p:txBody>
          <a:bodyPr/>
          <a:lstStyle/>
          <a:p>
            <a:pPr>
              <a:buFontTx/>
              <a:buNone/>
            </a:pPr>
            <a:r>
              <a:rPr lang="en-GB" sz="4800" i="1" smtClean="0">
                <a:solidFill>
                  <a:schemeClr val="bg1"/>
                </a:solidFill>
              </a:rPr>
              <a:t>“knowing how to face trauma and minimise its worst ravages  is a skill we can all benefit from”</a:t>
            </a:r>
          </a:p>
        </p:txBody>
      </p:sp>
      <p:pic>
        <p:nvPicPr>
          <p:cNvPr id="96260" name="Picture 2" descr="Understanding Trauma (2)"/>
          <p:cNvPicPr>
            <a:picLocks noChangeAspect="1" noChangeArrowheads="1"/>
          </p:cNvPicPr>
          <p:nvPr/>
        </p:nvPicPr>
        <p:blipFill>
          <a:blip r:embed="rId2" cstate="print"/>
          <a:srcRect/>
          <a:stretch>
            <a:fillRect/>
          </a:stretch>
        </p:blipFill>
        <p:spPr bwMode="auto">
          <a:xfrm>
            <a:off x="323850" y="188913"/>
            <a:ext cx="2268538" cy="3500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994294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sz="4800" smtClean="0">
                <a:solidFill>
                  <a:schemeClr val="bg1"/>
                </a:solidFill>
              </a:rPr>
              <a:t>What is a trauma?</a:t>
            </a:r>
          </a:p>
        </p:txBody>
      </p:sp>
      <p:sp>
        <p:nvSpPr>
          <p:cNvPr id="167939" name="Rectangle 3"/>
          <p:cNvSpPr>
            <a:spLocks noGrp="1" noChangeArrowheads="1"/>
          </p:cNvSpPr>
          <p:nvPr>
            <p:ph type="body" idx="1"/>
          </p:nvPr>
        </p:nvSpPr>
        <p:spPr>
          <a:xfrm>
            <a:off x="457200" y="1600200"/>
            <a:ext cx="8229600" cy="4997450"/>
          </a:xfrm>
        </p:spPr>
        <p:txBody>
          <a:bodyPr/>
          <a:lstStyle/>
          <a:p>
            <a:pPr marL="609600" indent="-609600" eaLnBrk="1" hangingPunct="1">
              <a:lnSpc>
                <a:spcPct val="80000"/>
              </a:lnSpc>
              <a:buFontTx/>
              <a:buAutoNum type="arabicPeriod"/>
            </a:pPr>
            <a:r>
              <a:rPr lang="en-GB" sz="2800" dirty="0" smtClean="0">
                <a:solidFill>
                  <a:schemeClr val="bg1"/>
                </a:solidFill>
              </a:rPr>
              <a:t>Personal accidents  e.g. car crash</a:t>
            </a:r>
          </a:p>
          <a:p>
            <a:pPr marL="609600" indent="-609600" eaLnBrk="1" hangingPunct="1">
              <a:lnSpc>
                <a:spcPct val="80000"/>
              </a:lnSpc>
              <a:buFontTx/>
              <a:buAutoNum type="arabicPeriod"/>
            </a:pPr>
            <a:r>
              <a:rPr lang="en-GB" sz="2800" dirty="0" smtClean="0">
                <a:solidFill>
                  <a:schemeClr val="bg1"/>
                </a:solidFill>
              </a:rPr>
              <a:t>Large scale accidents e.g. King’s Cross station fire</a:t>
            </a:r>
          </a:p>
          <a:p>
            <a:pPr marL="609600" indent="-609600" eaLnBrk="1" hangingPunct="1">
              <a:lnSpc>
                <a:spcPct val="80000"/>
              </a:lnSpc>
              <a:buFontTx/>
              <a:buAutoNum type="arabicPeriod"/>
            </a:pPr>
            <a:r>
              <a:rPr lang="en-GB" sz="2800" dirty="0" smtClean="0">
                <a:solidFill>
                  <a:schemeClr val="bg1"/>
                </a:solidFill>
              </a:rPr>
              <a:t>Intentional disasters e.g. 9/11 attacks</a:t>
            </a:r>
          </a:p>
          <a:p>
            <a:pPr marL="609600" indent="-609600" eaLnBrk="1" hangingPunct="1">
              <a:lnSpc>
                <a:spcPct val="80000"/>
              </a:lnSpc>
              <a:buFontTx/>
              <a:buAutoNum type="arabicPeriod"/>
            </a:pPr>
            <a:r>
              <a:rPr lang="en-GB" sz="2800" dirty="0" smtClean="0">
                <a:solidFill>
                  <a:schemeClr val="bg1"/>
                </a:solidFill>
              </a:rPr>
              <a:t>National disaster e.g. experiencing a tsunami</a:t>
            </a:r>
          </a:p>
          <a:p>
            <a:pPr marL="609600" indent="-609600" eaLnBrk="1" hangingPunct="1">
              <a:lnSpc>
                <a:spcPct val="80000"/>
              </a:lnSpc>
              <a:buFontTx/>
              <a:buAutoNum type="arabicPeriod"/>
            </a:pPr>
            <a:r>
              <a:rPr lang="en-GB" sz="2800" dirty="0" smtClean="0">
                <a:solidFill>
                  <a:schemeClr val="bg1"/>
                </a:solidFill>
              </a:rPr>
              <a:t>Personality inflicted crimes e.g. mugging</a:t>
            </a:r>
          </a:p>
          <a:p>
            <a:pPr marL="609600" indent="-609600" eaLnBrk="1" hangingPunct="1">
              <a:lnSpc>
                <a:spcPct val="80000"/>
              </a:lnSpc>
              <a:buFontTx/>
              <a:buAutoNum type="arabicPeriod"/>
            </a:pPr>
            <a:r>
              <a:rPr lang="en-GB" sz="2800" dirty="0" smtClean="0">
                <a:solidFill>
                  <a:schemeClr val="bg1"/>
                </a:solidFill>
              </a:rPr>
              <a:t>Sexual abuse e.g. in childhood, marital abuse or rape</a:t>
            </a:r>
          </a:p>
          <a:p>
            <a:pPr marL="609600" indent="-609600" eaLnBrk="1" hangingPunct="1">
              <a:lnSpc>
                <a:spcPct val="80000"/>
              </a:lnSpc>
              <a:buFontTx/>
              <a:buAutoNum type="arabicPeriod"/>
            </a:pPr>
            <a:r>
              <a:rPr lang="en-GB" sz="2800" dirty="0" smtClean="0">
                <a:solidFill>
                  <a:schemeClr val="bg1"/>
                </a:solidFill>
              </a:rPr>
              <a:t>Illness-related e.g. diagnosis of cancer</a:t>
            </a:r>
          </a:p>
          <a:p>
            <a:pPr marL="609600" indent="-609600" eaLnBrk="1" hangingPunct="1">
              <a:lnSpc>
                <a:spcPct val="80000"/>
              </a:lnSpc>
              <a:buFontTx/>
              <a:buAutoNum type="arabicPeriod"/>
            </a:pPr>
            <a:r>
              <a:rPr lang="en-GB" sz="2800" dirty="0" smtClean="0">
                <a:solidFill>
                  <a:schemeClr val="bg1"/>
                </a:solidFill>
              </a:rPr>
              <a:t>Wartime conflict e.g. war in Afghanistan</a:t>
            </a:r>
          </a:p>
          <a:p>
            <a:pPr marL="609600" indent="-609600" eaLnBrk="1" hangingPunct="1">
              <a:lnSpc>
                <a:spcPct val="80000"/>
              </a:lnSpc>
              <a:buFontTx/>
              <a:buAutoNum type="arabicPeriod"/>
            </a:pPr>
            <a:r>
              <a:rPr lang="en-GB" sz="2800" dirty="0" smtClean="0">
                <a:solidFill>
                  <a:schemeClr val="bg1"/>
                </a:solidFill>
              </a:rPr>
              <a:t>Long term or repeated trauma e.g. genocide in Sudan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9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79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79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79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79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79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 reactions to a trauma</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758068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noGrp="1"/>
          </p:cNvSpPr>
          <p:nvPr>
            <p:ph type="title"/>
          </p:nvPr>
        </p:nvSpPr>
        <p:spPr/>
        <p:txBody>
          <a:bodyPr/>
          <a:lstStyle/>
          <a:p>
            <a:pPr eaLnBrk="1"/>
            <a:endParaRPr lang="en-GB" smtClean="0">
              <a:latin typeface="Calibri" pitchFamily="34" charset="0"/>
            </a:endParaRPr>
          </a:p>
        </p:txBody>
      </p:sp>
      <p:pic>
        <p:nvPicPr>
          <p:cNvPr id="20483"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339975" y="1773238"/>
            <a:ext cx="4464050" cy="4319587"/>
          </a:xfrm>
        </p:spPr>
      </p:pic>
    </p:spTree>
    <p:extLst>
      <p:ext uri="{BB962C8B-B14F-4D97-AF65-F5344CB8AC3E}">
        <p14:creationId xmlns:p14="http://schemas.microsoft.com/office/powerpoint/2010/main" val="249112284"/>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noGrp="1"/>
          </p:cNvSpPr>
          <p:nvPr>
            <p:ph type="title"/>
          </p:nvPr>
        </p:nvSpPr>
        <p:spPr/>
        <p:txBody>
          <a:bodyPr/>
          <a:lstStyle/>
          <a:p>
            <a:pPr eaLnBrk="1"/>
            <a:endParaRPr lang="en-GB" smtClean="0">
              <a:latin typeface="Calibri" pitchFamily="34" charset="0"/>
            </a:endParaRPr>
          </a:p>
        </p:txBody>
      </p:sp>
      <p:pic>
        <p:nvPicPr>
          <p:cNvPr id="21507"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268538" y="1773238"/>
            <a:ext cx="4606925" cy="4103687"/>
          </a:xfrm>
        </p:spPr>
      </p:pic>
    </p:spTree>
    <p:extLst>
      <p:ext uri="{BB962C8B-B14F-4D97-AF65-F5344CB8AC3E}">
        <p14:creationId xmlns:p14="http://schemas.microsoft.com/office/powerpoint/2010/main" val="1986024982"/>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noGrp="1"/>
          </p:cNvSpPr>
          <p:nvPr>
            <p:ph type="title"/>
          </p:nvPr>
        </p:nvSpPr>
        <p:spPr>
          <a:xfrm>
            <a:off x="457200" y="116632"/>
            <a:ext cx="8229600" cy="1301006"/>
          </a:xfrm>
        </p:spPr>
        <p:txBody>
          <a:bodyPr/>
          <a:lstStyle/>
          <a:p>
            <a:pPr eaLnBrk="1"/>
            <a:r>
              <a:rPr lang="en-GB" dirty="0" smtClean="0">
                <a:latin typeface="Castellar" pitchFamily="18" charset="0"/>
              </a:rPr>
              <a:t>Why me?</a:t>
            </a:r>
            <a:endParaRPr lang="en-GB" dirty="0" smtClean="0">
              <a:latin typeface="Calibri" pitchFamily="34" charset="0"/>
            </a:endParaRPr>
          </a:p>
        </p:txBody>
      </p:sp>
      <p:sp>
        <p:nvSpPr>
          <p:cNvPr id="3" name="Content Placeholder 2"/>
          <p:cNvSpPr txBox="1">
            <a:spLocks noGrp="1"/>
          </p:cNvSpPr>
          <p:nvPr>
            <p:ph idx="1"/>
          </p:nvPr>
        </p:nvSpPr>
        <p:spPr>
          <a:xfrm>
            <a:off x="457200" y="1196752"/>
            <a:ext cx="8229600" cy="4929411"/>
          </a:xfrm>
        </p:spPr>
        <p:txBody>
          <a:bodyPr/>
          <a:lstStyle/>
          <a:p>
            <a:pPr marL="0" indent="0" eaLnBrk="1" fontAlgn="auto">
              <a:spcAft>
                <a:spcPts val="0"/>
              </a:spcAft>
              <a:buFont typeface="Arial" pitchFamily="34"/>
              <a:buNone/>
              <a:defRPr/>
            </a:pPr>
            <a:r>
              <a:rPr lang="en-GB" sz="2800" b="1" dirty="0"/>
              <a:t>Victims are forced to reconsider at least 3 assumptions about themselves and the world</a:t>
            </a:r>
            <a:r>
              <a:rPr lang="en-GB" sz="2800" b="1" dirty="0" smtClean="0"/>
              <a:t>:</a:t>
            </a:r>
            <a:endParaRPr lang="en-GB" sz="2800" dirty="0"/>
          </a:p>
          <a:p>
            <a:pPr lvl="1" eaLnBrk="1" fontAlgn="auto">
              <a:spcAft>
                <a:spcPts val="0"/>
              </a:spcAft>
              <a:buFont typeface="Wingdings" pitchFamily="2"/>
              <a:buChar char="§"/>
              <a:defRPr/>
            </a:pPr>
            <a:r>
              <a:rPr lang="en-GB" dirty="0"/>
              <a:t>That they are personally invulnerable; </a:t>
            </a:r>
            <a:r>
              <a:rPr lang="en-GB" b="1" i="1" dirty="0"/>
              <a:t>“It can’t happen to me</a:t>
            </a:r>
            <a:r>
              <a:rPr lang="en-GB" b="1" i="1" dirty="0" smtClean="0"/>
              <a:t>”</a:t>
            </a:r>
          </a:p>
          <a:p>
            <a:pPr lvl="1" eaLnBrk="1" fontAlgn="auto">
              <a:spcAft>
                <a:spcPts val="0"/>
              </a:spcAft>
              <a:buFont typeface="Wingdings" pitchFamily="2"/>
              <a:buChar char="§"/>
              <a:defRPr/>
            </a:pPr>
            <a:endParaRPr lang="en-GB" dirty="0"/>
          </a:p>
          <a:p>
            <a:pPr lvl="1" eaLnBrk="1" fontAlgn="auto">
              <a:spcAft>
                <a:spcPts val="0"/>
              </a:spcAft>
              <a:buFont typeface="Wingdings" pitchFamily="2"/>
              <a:buChar char="§"/>
              <a:defRPr/>
            </a:pPr>
            <a:r>
              <a:rPr lang="en-GB" dirty="0"/>
              <a:t>That the world is orderly and meaningful; </a:t>
            </a:r>
            <a:r>
              <a:rPr lang="en-GB" b="1" i="1" dirty="0"/>
              <a:t>“But it did happen and I no longer feel safe</a:t>
            </a:r>
            <a:r>
              <a:rPr lang="en-GB" b="1" i="1" dirty="0" smtClean="0"/>
              <a:t>”</a:t>
            </a:r>
          </a:p>
          <a:p>
            <a:pPr lvl="1" eaLnBrk="1" fontAlgn="auto">
              <a:spcAft>
                <a:spcPts val="0"/>
              </a:spcAft>
              <a:buFont typeface="Wingdings" pitchFamily="2"/>
              <a:buChar char="§"/>
              <a:defRPr/>
            </a:pPr>
            <a:endParaRPr lang="en-GB" b="1" i="1" dirty="0"/>
          </a:p>
          <a:p>
            <a:pPr lvl="1" eaLnBrk="1" fontAlgn="auto">
              <a:spcAft>
                <a:spcPts val="0"/>
              </a:spcAft>
              <a:buFont typeface="Wingdings" pitchFamily="2"/>
              <a:buChar char="§"/>
              <a:defRPr/>
            </a:pPr>
            <a:r>
              <a:rPr lang="en-GB" dirty="0"/>
              <a:t>That they are good and strong people; </a:t>
            </a:r>
            <a:r>
              <a:rPr lang="en-GB" b="1" i="1" dirty="0"/>
              <a:t>“What did I do to deserve this? It’s not fair”.</a:t>
            </a:r>
          </a:p>
          <a:p>
            <a:pPr lvl="1" eaLnBrk="1" fontAlgn="auto">
              <a:spcAft>
                <a:spcPts val="0"/>
              </a:spcAft>
              <a:buFont typeface="Wingdings" pitchFamily="2"/>
              <a:buChar char="§"/>
              <a:defRPr/>
            </a:pPr>
            <a:endParaRPr lang="en-GB" b="1" i="1" dirty="0" smtClean="0"/>
          </a:p>
          <a:p>
            <a:pPr marL="457200" lvl="1" indent="0" eaLnBrk="1" fontAlgn="auto">
              <a:spcAft>
                <a:spcPts val="0"/>
              </a:spcAft>
              <a:buFont typeface="Arial" pitchFamily="34"/>
              <a:buNone/>
              <a:defRPr/>
            </a:pPr>
            <a:endParaRPr lang="en-GB" dirty="0"/>
          </a:p>
        </p:txBody>
      </p:sp>
    </p:spTree>
    <p:extLst>
      <p:ext uri="{BB962C8B-B14F-4D97-AF65-F5344CB8AC3E}">
        <p14:creationId xmlns:p14="http://schemas.microsoft.com/office/powerpoint/2010/main" val="2064117148"/>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6032" y="-240834"/>
            <a:ext cx="2592388"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1"/>
          <p:cNvSpPr txBox="1">
            <a:spLocks noGrp="1"/>
          </p:cNvSpPr>
          <p:nvPr>
            <p:ph type="title"/>
          </p:nvPr>
        </p:nvSpPr>
        <p:spPr>
          <a:xfrm>
            <a:off x="467544" y="260648"/>
            <a:ext cx="5328592" cy="864096"/>
          </a:xfrm>
        </p:spPr>
        <p:txBody>
          <a:bodyPr/>
          <a:lstStyle/>
          <a:p>
            <a:pPr eaLnBrk="1"/>
            <a:endParaRPr lang="en-GB" dirty="0" smtClean="0">
              <a:latin typeface="Calibri" pitchFamily="34" charset="0"/>
            </a:endParaRPr>
          </a:p>
        </p:txBody>
      </p:sp>
      <p:sp>
        <p:nvSpPr>
          <p:cNvPr id="4" name="Content Placeholder 2"/>
          <p:cNvSpPr txBox="1">
            <a:spLocks noGrp="1"/>
          </p:cNvSpPr>
          <p:nvPr>
            <p:ph idx="1"/>
          </p:nvPr>
        </p:nvSpPr>
        <p:spPr>
          <a:xfrm>
            <a:off x="467544" y="260649"/>
            <a:ext cx="4896544" cy="4752528"/>
          </a:xfrm>
        </p:spPr>
        <p:txBody>
          <a:bodyPr/>
          <a:lstStyle/>
          <a:p>
            <a:pPr eaLnBrk="1" fontAlgn="auto">
              <a:spcAft>
                <a:spcPts val="0"/>
              </a:spcAft>
              <a:buFont typeface="Arial" pitchFamily="34"/>
              <a:buChar char="•"/>
              <a:defRPr/>
            </a:pPr>
            <a:r>
              <a:rPr lang="en-GB" sz="2000" dirty="0"/>
              <a:t>Man’s Search for Meaning’ by </a:t>
            </a:r>
            <a:r>
              <a:rPr lang="en-GB" sz="2000" dirty="0" smtClean="0"/>
              <a:t>Viktor </a:t>
            </a:r>
            <a:r>
              <a:rPr lang="en-GB" sz="2000" dirty="0" err="1" smtClean="0"/>
              <a:t>Frankl</a:t>
            </a:r>
            <a:endParaRPr lang="en-GB" sz="2000" dirty="0"/>
          </a:p>
          <a:p>
            <a:pPr marL="0" indent="0" eaLnBrk="1" fontAlgn="auto">
              <a:spcAft>
                <a:spcPts val="0"/>
              </a:spcAft>
              <a:buFont typeface="Arial" pitchFamily="34"/>
              <a:buNone/>
              <a:defRPr/>
            </a:pPr>
            <a:endParaRPr lang="en-GB" sz="2000" dirty="0"/>
          </a:p>
          <a:p>
            <a:pPr eaLnBrk="1" fontAlgn="auto">
              <a:spcAft>
                <a:spcPts val="0"/>
              </a:spcAft>
              <a:buFont typeface="Arial" pitchFamily="34"/>
              <a:buChar char="•"/>
              <a:defRPr/>
            </a:pPr>
            <a:endParaRPr lang="en-GB" sz="2000" dirty="0"/>
          </a:p>
          <a:p>
            <a:pPr eaLnBrk="1" fontAlgn="auto">
              <a:spcAft>
                <a:spcPts val="0"/>
              </a:spcAft>
              <a:buFont typeface="Arial" pitchFamily="34"/>
              <a:buChar char="•"/>
              <a:defRPr/>
            </a:pPr>
            <a:endParaRPr lang="en-GB" sz="2000" dirty="0"/>
          </a:p>
          <a:p>
            <a:pPr eaLnBrk="1" fontAlgn="auto">
              <a:spcAft>
                <a:spcPts val="0"/>
              </a:spcAft>
              <a:buFont typeface="Arial" pitchFamily="34"/>
              <a:buChar char="•"/>
              <a:defRPr/>
            </a:pPr>
            <a:r>
              <a:rPr lang="en-GB" sz="2000" dirty="0"/>
              <a:t>‘I can’t get over it’ by Aphrodite </a:t>
            </a:r>
            <a:r>
              <a:rPr lang="en-GB" sz="2000" dirty="0" err="1"/>
              <a:t>Matsakis</a:t>
            </a:r>
            <a:endParaRPr lang="en-GB" sz="2000" dirty="0"/>
          </a:p>
          <a:p>
            <a:pPr eaLnBrk="1" fontAlgn="auto">
              <a:spcAft>
                <a:spcPts val="0"/>
              </a:spcAft>
              <a:buFont typeface="Arial" pitchFamily="34"/>
              <a:buChar char="•"/>
              <a:defRPr/>
            </a:pPr>
            <a:endParaRPr lang="en-GB" dirty="0"/>
          </a:p>
        </p:txBody>
      </p:sp>
      <p:pic>
        <p:nvPicPr>
          <p:cNvPr id="6149"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2780928"/>
            <a:ext cx="2304256"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5301208"/>
            <a:ext cx="5112568" cy="461665"/>
          </a:xfrm>
          <a:prstGeom prst="rect">
            <a:avLst/>
          </a:prstGeom>
        </p:spPr>
        <p:txBody>
          <a:bodyPr wrap="square">
            <a:spAutoFit/>
          </a:bodyPr>
          <a:lstStyle/>
          <a:p>
            <a:pPr marL="342900" lvl="0" indent="-342900" fontAlgn="auto">
              <a:spcBef>
                <a:spcPts val="800"/>
              </a:spcBef>
              <a:spcAft>
                <a:spcPts val="0"/>
              </a:spcAft>
              <a:buSzPct val="100000"/>
              <a:buFont typeface="Arial" pitchFamily="34"/>
              <a:buChar char="•"/>
              <a:defRPr/>
            </a:pPr>
            <a:r>
              <a:rPr lang="en-GB" sz="2400" dirty="0">
                <a:solidFill>
                  <a:srgbClr val="000000"/>
                </a:solidFill>
                <a:latin typeface="Calibri"/>
              </a:rPr>
              <a:t>‘A Grace Disguised’ by Jerry </a:t>
            </a:r>
            <a:r>
              <a:rPr lang="en-GB" sz="2400" dirty="0" err="1">
                <a:solidFill>
                  <a:srgbClr val="000000"/>
                </a:solidFill>
                <a:latin typeface="Calibri"/>
              </a:rPr>
              <a:t>Sittser</a:t>
            </a:r>
            <a:endParaRPr lang="en-GB" sz="2400" dirty="0">
              <a:solidFill>
                <a:srgbClr val="000000"/>
              </a:solidFill>
              <a:latin typeface="Calibri"/>
            </a:endParaRPr>
          </a:p>
        </p:txBody>
      </p:sp>
      <p:pic>
        <p:nvPicPr>
          <p:cNvPr id="7" name="Picture 2" descr="C:\Users\Baker\Pictures\sittser.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4509120"/>
            <a:ext cx="2232100" cy="223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601065"/>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txBox="1">
            <a:spLocks noGrp="1"/>
          </p:cNvSpPr>
          <p:nvPr>
            <p:ph type="title"/>
          </p:nvPr>
        </p:nvSpPr>
        <p:spPr/>
        <p:txBody>
          <a:bodyPr/>
          <a:lstStyle/>
          <a:p>
            <a:pPr eaLnBrk="1"/>
            <a:endParaRPr lang="en-GB" smtClean="0">
              <a:latin typeface="Calibri" pitchFamily="34" charset="0"/>
            </a:endParaRPr>
          </a:p>
        </p:txBody>
      </p:sp>
      <p:pic>
        <p:nvPicPr>
          <p:cNvPr id="12291"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524000" y="1735138"/>
            <a:ext cx="6096000" cy="4257675"/>
          </a:xfrm>
        </p:spPr>
      </p:pic>
    </p:spTree>
    <p:extLst>
      <p:ext uri="{BB962C8B-B14F-4D97-AF65-F5344CB8AC3E}">
        <p14:creationId xmlns:p14="http://schemas.microsoft.com/office/powerpoint/2010/main" val="2460715206"/>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txBox="1">
            <a:spLocks noGrp="1"/>
          </p:cNvSpPr>
          <p:nvPr>
            <p:ph type="title"/>
          </p:nvPr>
        </p:nvSpPr>
        <p:spPr/>
        <p:txBody>
          <a:bodyPr/>
          <a:lstStyle/>
          <a:p>
            <a:pPr eaLnBrk="1"/>
            <a:r>
              <a:rPr lang="en-GB" smtClean="0">
                <a:latin typeface="Castellar" pitchFamily="18" charset="0"/>
              </a:rPr>
              <a:t>Why me?</a:t>
            </a:r>
            <a:endParaRPr lang="en-GB" smtClean="0">
              <a:latin typeface="Calibri" pitchFamily="34" charset="0"/>
            </a:endParaRPr>
          </a:p>
        </p:txBody>
      </p:sp>
      <p:sp>
        <p:nvSpPr>
          <p:cNvPr id="11267" name="Content Placeholder 2"/>
          <p:cNvSpPr txBox="1">
            <a:spLocks noGrp="1"/>
          </p:cNvSpPr>
          <p:nvPr>
            <p:ph idx="1"/>
          </p:nvPr>
        </p:nvSpPr>
        <p:spPr/>
        <p:txBody>
          <a:bodyPr/>
          <a:lstStyle>
            <a:lvl1pPr>
              <a:defRPr sz="3200">
                <a:solidFill>
                  <a:srgbClr val="000000"/>
                </a:solidFill>
                <a:latin typeface="Calibri" pitchFamily="34" charset="0"/>
              </a:defRPr>
            </a:lvl1pPr>
            <a:lvl2pPr>
              <a:defRPr sz="2800">
                <a:solidFill>
                  <a:srgbClr val="000000"/>
                </a:solidFill>
                <a:latin typeface="Calibri" pitchFamily="34" charset="0"/>
              </a:defRPr>
            </a:lvl2pPr>
            <a:lvl3pPr>
              <a:defRPr sz="2400">
                <a:solidFill>
                  <a:srgbClr val="000000"/>
                </a:solidFill>
                <a:latin typeface="Calibri" pitchFamily="34" charset="0"/>
              </a:defRPr>
            </a:lvl3pPr>
            <a:lvl4pPr>
              <a:defRPr sz="2000">
                <a:solidFill>
                  <a:srgbClr val="000000"/>
                </a:solidFill>
                <a:latin typeface="Calibri" pitchFamily="34" charset="0"/>
              </a:defRPr>
            </a:lvl4pPr>
            <a:lvl5pPr>
              <a:defRPr sz="2000">
                <a:solidFill>
                  <a:srgbClr val="000000"/>
                </a:solidFill>
                <a:latin typeface="Calibri" pitchFamily="34" charset="0"/>
              </a:defRPr>
            </a:lvl5pPr>
            <a:lvl6pPr>
              <a:defRPr sz="2000">
                <a:solidFill>
                  <a:srgbClr val="000000"/>
                </a:solidFill>
                <a:latin typeface="Calibri" pitchFamily="34" charset="0"/>
              </a:defRPr>
            </a:lvl6pPr>
            <a:lvl7pPr>
              <a:defRPr sz="2000">
                <a:solidFill>
                  <a:srgbClr val="000000"/>
                </a:solidFill>
                <a:latin typeface="Calibri" pitchFamily="34" charset="0"/>
              </a:defRPr>
            </a:lvl7pPr>
            <a:lvl8pPr>
              <a:defRPr sz="2000">
                <a:solidFill>
                  <a:srgbClr val="000000"/>
                </a:solidFill>
                <a:latin typeface="Calibri" pitchFamily="34" charset="0"/>
              </a:defRPr>
            </a:lvl8pPr>
            <a:lvl9pPr>
              <a:defRPr sz="2000">
                <a:solidFill>
                  <a:srgbClr val="000000"/>
                </a:solidFill>
                <a:latin typeface="Calibri" pitchFamily="34" charset="0"/>
              </a:defRPr>
            </a:lvl9pPr>
          </a:lstStyle>
          <a:p>
            <a:pPr marL="0" indent="0" eaLnBrk="1">
              <a:buFont typeface="Arial" charset="0"/>
              <a:buNone/>
            </a:pPr>
            <a:r>
              <a:rPr lang="en-GB" sz="2400" b="1" smtClean="0"/>
              <a:t>The Aftermath of a Road Accident</a:t>
            </a:r>
          </a:p>
          <a:p>
            <a:pPr marL="0" indent="0" eaLnBrk="1">
              <a:buFont typeface="Arial" charset="0"/>
              <a:buNone/>
            </a:pPr>
            <a:r>
              <a:rPr lang="en-GB" sz="2400" smtClean="0"/>
              <a:t>I remember those first moments after the accident as if everything was happening in slow motion.  They are frozen into my memory with a terrible vividness…In the hours that followed, the initial shock gave way to an unspeakable agony.  I felt dizzy with grief’s vertigo, cut off from family and friends, tormented by the loss, nauseous with pain…I could not stop crying.  I could not silence the deafening nose of crunching metal, screaming sirens, and wailing children.  I could not rid my eyes of the vision of violence, of shattering glass and shattered bodies.  All I wanted was to be dead.</a:t>
            </a:r>
          </a:p>
          <a:p>
            <a:pPr marL="0" indent="0" eaLnBrk="1">
              <a:buFont typeface="Arial" charset="0"/>
              <a:buNone/>
            </a:pPr>
            <a:r>
              <a:rPr lang="en-GB" sz="2400" smtClean="0"/>
              <a:t> </a:t>
            </a:r>
            <a:endParaRPr lang="en-GB" sz="2400" i="1" smtClean="0"/>
          </a:p>
        </p:txBody>
      </p:sp>
    </p:spTree>
    <p:extLst>
      <p:ext uri="{BB962C8B-B14F-4D97-AF65-F5344CB8AC3E}">
        <p14:creationId xmlns:p14="http://schemas.microsoft.com/office/powerpoint/2010/main" val="3673846118"/>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0" y="2492375"/>
            <a:ext cx="9144000" cy="1470025"/>
          </a:xfrm>
          <a:solidFill>
            <a:schemeClr val="bg1"/>
          </a:solidFill>
        </p:spPr>
        <p:txBody>
          <a:bodyPr/>
          <a:lstStyle/>
          <a:p>
            <a:r>
              <a:rPr lang="en-GB" dirty="0" smtClean="0">
                <a:solidFill>
                  <a:srgbClr val="996633"/>
                </a:solidFill>
              </a:rPr>
              <a:t>What is a trauma?</a:t>
            </a:r>
          </a:p>
        </p:txBody>
      </p:sp>
      <p:sp>
        <p:nvSpPr>
          <p:cNvPr id="97283" name="Rectangle 3"/>
          <p:cNvSpPr>
            <a:spLocks noGrp="1" noChangeArrowheads="1"/>
          </p:cNvSpPr>
          <p:nvPr>
            <p:ph type="subTitle" idx="1"/>
          </p:nvPr>
        </p:nvSpPr>
        <p:spPr>
          <a:xfrm>
            <a:off x="5010150" y="5084763"/>
            <a:ext cx="3665538" cy="1008062"/>
          </a:xfrm>
        </p:spPr>
        <p:txBody>
          <a:bodyPr/>
          <a:lstStyle/>
          <a:p>
            <a:pPr algn="r"/>
            <a:endParaRPr lang="en-GB" sz="1800" dirty="0" smtClean="0">
              <a:solidFill>
                <a:schemeClr val="bg1"/>
              </a:solidFill>
            </a:endParaRPr>
          </a:p>
          <a:p>
            <a:pPr algn="r"/>
            <a:endParaRPr lang="en-GB" sz="1800" dirty="0" smtClean="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Prolonged trauma</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8098741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noGrp="1"/>
          </p:cNvSpPr>
          <p:nvPr>
            <p:ph type="title"/>
          </p:nvPr>
        </p:nvSpPr>
        <p:spPr/>
        <p:txBody>
          <a:bodyPr/>
          <a:lstStyle/>
          <a:p>
            <a:pPr eaLnBrk="1"/>
            <a:endParaRPr lang="en-GB" smtClean="0">
              <a:latin typeface="Calibri" pitchFamily="34" charset="0"/>
            </a:endParaRPr>
          </a:p>
        </p:txBody>
      </p:sp>
      <p:pic>
        <p:nvPicPr>
          <p:cNvPr id="15363"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524000" y="1665288"/>
            <a:ext cx="6096000" cy="4394200"/>
          </a:xfrm>
        </p:spPr>
      </p:pic>
    </p:spTree>
    <p:extLst>
      <p:ext uri="{BB962C8B-B14F-4D97-AF65-F5344CB8AC3E}">
        <p14:creationId xmlns:p14="http://schemas.microsoft.com/office/powerpoint/2010/main" val="202185203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txBox="1">
            <a:spLocks noGrp="1"/>
          </p:cNvSpPr>
          <p:nvPr>
            <p:ph idx="1"/>
          </p:nvPr>
        </p:nvSpPr>
        <p:spPr>
          <a:xfrm>
            <a:off x="457200" y="1341438"/>
            <a:ext cx="8229600" cy="5183187"/>
          </a:xfrm>
        </p:spPr>
        <p:txBody>
          <a:bodyPr/>
          <a:lstStyle>
            <a:lvl1pPr>
              <a:defRPr sz="3200">
                <a:solidFill>
                  <a:srgbClr val="000000"/>
                </a:solidFill>
                <a:latin typeface="Calibri" pitchFamily="34" charset="0"/>
              </a:defRPr>
            </a:lvl1pPr>
            <a:lvl2pPr>
              <a:defRPr sz="2800">
                <a:solidFill>
                  <a:srgbClr val="000000"/>
                </a:solidFill>
                <a:latin typeface="Calibri" pitchFamily="34" charset="0"/>
              </a:defRPr>
            </a:lvl2pPr>
            <a:lvl3pPr>
              <a:defRPr sz="2400">
                <a:solidFill>
                  <a:srgbClr val="000000"/>
                </a:solidFill>
                <a:latin typeface="Calibri" pitchFamily="34" charset="0"/>
              </a:defRPr>
            </a:lvl3pPr>
            <a:lvl4pPr>
              <a:defRPr sz="2000">
                <a:solidFill>
                  <a:srgbClr val="000000"/>
                </a:solidFill>
                <a:latin typeface="Calibri" pitchFamily="34" charset="0"/>
              </a:defRPr>
            </a:lvl4pPr>
            <a:lvl5pPr>
              <a:defRPr sz="2000">
                <a:solidFill>
                  <a:srgbClr val="000000"/>
                </a:solidFill>
                <a:latin typeface="Calibri" pitchFamily="34" charset="0"/>
              </a:defRPr>
            </a:lvl5pPr>
            <a:lvl6pPr>
              <a:defRPr sz="2000">
                <a:solidFill>
                  <a:srgbClr val="000000"/>
                </a:solidFill>
                <a:latin typeface="Calibri" pitchFamily="34" charset="0"/>
              </a:defRPr>
            </a:lvl6pPr>
            <a:lvl7pPr>
              <a:defRPr sz="2000">
                <a:solidFill>
                  <a:srgbClr val="000000"/>
                </a:solidFill>
                <a:latin typeface="Calibri" pitchFamily="34" charset="0"/>
              </a:defRPr>
            </a:lvl7pPr>
            <a:lvl8pPr>
              <a:defRPr sz="2000">
                <a:solidFill>
                  <a:srgbClr val="000000"/>
                </a:solidFill>
                <a:latin typeface="Calibri" pitchFamily="34" charset="0"/>
              </a:defRPr>
            </a:lvl8pPr>
            <a:lvl9pPr>
              <a:defRPr sz="2000">
                <a:solidFill>
                  <a:srgbClr val="000000"/>
                </a:solidFill>
                <a:latin typeface="Calibri" pitchFamily="34" charset="0"/>
              </a:defRPr>
            </a:lvl9pPr>
          </a:lstStyle>
          <a:p>
            <a:pPr marL="0" indent="0" eaLnBrk="1">
              <a:buFont typeface="Arial" charset="0"/>
              <a:buNone/>
            </a:pPr>
            <a:r>
              <a:rPr lang="en-GB" sz="2400" dirty="0" smtClean="0"/>
              <a:t>Experiences of a Concentration Camp Survivor</a:t>
            </a:r>
          </a:p>
          <a:p>
            <a:pPr marL="0" indent="0" eaLnBrk="1">
              <a:buFont typeface="Arial" charset="0"/>
              <a:buNone/>
            </a:pPr>
            <a:r>
              <a:rPr lang="en-GB" sz="2400" dirty="0" smtClean="0"/>
              <a:t>Three phases of the inmate’s mental reactions to camp life became apparent; the symptom that characterises the first phase is </a:t>
            </a:r>
            <a:r>
              <a:rPr lang="en-GB" sz="2400" b="1" i="1" dirty="0" smtClean="0"/>
              <a:t>shock</a:t>
            </a:r>
            <a:r>
              <a:rPr lang="en-GB" sz="2400" dirty="0" smtClean="0"/>
              <a:t>.  The illusions some of still had were destroyed one by one, and then, quite unexpectedly, most of us were overcome by a grim sense of humour.  Apart from that , another sensation seized us: curiosity.  Cold curiosity predominated even in Auschwitz, somehow detaching the mind from its surroundings.  At that time one cultivated this state of mind as a means of protection</a:t>
            </a:r>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3469011836"/>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noGrp="1"/>
          </p:cNvSpPr>
          <p:nvPr>
            <p:ph idx="1"/>
          </p:nvPr>
        </p:nvSpPr>
        <p:spPr>
          <a:xfrm>
            <a:off x="611188" y="1268413"/>
            <a:ext cx="7848600" cy="5113337"/>
          </a:xfrm>
        </p:spPr>
        <p:txBody>
          <a:bodyPr/>
          <a:lstStyle/>
          <a:p>
            <a:pPr marL="0" indent="0" eaLnBrk="1" fontAlgn="auto">
              <a:spcAft>
                <a:spcPts val="0"/>
              </a:spcAft>
              <a:buFont typeface="Arial" pitchFamily="34"/>
              <a:buNone/>
              <a:defRPr/>
            </a:pPr>
            <a:r>
              <a:rPr lang="en-GB" sz="2400" dirty="0" smtClean="0"/>
              <a:t>These reactions began to change in a few days.  The prisoner passed from the first to the second stage; the phase of relative </a:t>
            </a:r>
            <a:r>
              <a:rPr lang="en-GB" sz="2400" b="1" i="1" dirty="0" smtClean="0"/>
              <a:t>apathy</a:t>
            </a:r>
            <a:r>
              <a:rPr lang="en-GB" sz="2400" dirty="0" smtClean="0"/>
              <a:t>, in which he achieved a kind of emotional death.  By means of this insensibility the prisoner soon surrounded himself with a very necessary protective shell.  Reality dimmed, and all efforts and emotions were centred on one task; preserving one’s own life and that of the other fellow. </a:t>
            </a:r>
          </a:p>
          <a:p>
            <a:pPr eaLnBrk="1" fontAlgn="auto">
              <a:spcAft>
                <a:spcPts val="0"/>
              </a:spcAft>
              <a:buFont typeface="Arial" pitchFamily="34"/>
              <a:buChar char="•"/>
              <a:defRPr/>
            </a:pPr>
            <a:endParaRPr lang="en-GB" dirty="0"/>
          </a:p>
        </p:txBody>
      </p:sp>
      <p:sp>
        <p:nvSpPr>
          <p:cNvPr id="17412" name="Rectangle 4"/>
          <p:cNvSpPr>
            <a:spLocks noChangeArrowheads="1"/>
          </p:cNvSpPr>
          <p:nvPr/>
        </p:nvSpPr>
        <p:spPr bwMode="auto">
          <a:xfrm>
            <a:off x="3890963" y="3244850"/>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GB" sz="1800" smtClean="0">
              <a:solidFill>
                <a:srgbClr val="000000"/>
              </a:solidFill>
              <a:latin typeface="Calibri" pitchFamily="34" charset="0"/>
              <a:cs typeface="Arial" charset="0"/>
            </a:endParaRPr>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240303556"/>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noGrp="1"/>
          </p:cNvSpPr>
          <p:nvPr>
            <p:ph type="title"/>
          </p:nvPr>
        </p:nvSpPr>
        <p:spPr/>
        <p:txBody>
          <a:bodyPr/>
          <a:lstStyle/>
          <a:p>
            <a:pPr eaLnBrk="1"/>
            <a:endParaRPr lang="en-GB" smtClean="0">
              <a:latin typeface="Calibri" pitchFamily="34" charset="0"/>
            </a:endParaRPr>
          </a:p>
        </p:txBody>
      </p:sp>
      <p:pic>
        <p:nvPicPr>
          <p:cNvPr id="18435"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714500" y="1874838"/>
            <a:ext cx="5715000" cy="3975100"/>
          </a:xfrm>
        </p:spPr>
      </p:pic>
    </p:spTree>
    <p:extLst>
      <p:ext uri="{BB962C8B-B14F-4D97-AF65-F5344CB8AC3E}">
        <p14:creationId xmlns:p14="http://schemas.microsoft.com/office/powerpoint/2010/main" val="4019507042"/>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txBox="1">
            <a:spLocks noGrp="1"/>
          </p:cNvSpPr>
          <p:nvPr>
            <p:ph idx="1"/>
          </p:nvPr>
        </p:nvSpPr>
        <p:spPr>
          <a:xfrm>
            <a:off x="468313" y="1341438"/>
            <a:ext cx="8229600" cy="4525962"/>
          </a:xfrm>
        </p:spPr>
        <p:txBody>
          <a:bodyPr/>
          <a:lstStyle>
            <a:lvl1pPr>
              <a:defRPr sz="3200">
                <a:solidFill>
                  <a:srgbClr val="000000"/>
                </a:solidFill>
                <a:latin typeface="Calibri" pitchFamily="34" charset="0"/>
              </a:defRPr>
            </a:lvl1pPr>
            <a:lvl2pPr>
              <a:defRPr sz="2800">
                <a:solidFill>
                  <a:srgbClr val="000000"/>
                </a:solidFill>
                <a:latin typeface="Calibri" pitchFamily="34" charset="0"/>
              </a:defRPr>
            </a:lvl2pPr>
            <a:lvl3pPr>
              <a:defRPr sz="2400">
                <a:solidFill>
                  <a:srgbClr val="000000"/>
                </a:solidFill>
                <a:latin typeface="Calibri" pitchFamily="34" charset="0"/>
              </a:defRPr>
            </a:lvl3pPr>
            <a:lvl4pPr>
              <a:defRPr sz="2000">
                <a:solidFill>
                  <a:srgbClr val="000000"/>
                </a:solidFill>
                <a:latin typeface="Calibri" pitchFamily="34" charset="0"/>
              </a:defRPr>
            </a:lvl4pPr>
            <a:lvl5pPr>
              <a:defRPr sz="2000">
                <a:solidFill>
                  <a:srgbClr val="000000"/>
                </a:solidFill>
                <a:latin typeface="Calibri" pitchFamily="34" charset="0"/>
              </a:defRPr>
            </a:lvl5pPr>
            <a:lvl6pPr>
              <a:defRPr sz="2000">
                <a:solidFill>
                  <a:srgbClr val="000000"/>
                </a:solidFill>
                <a:latin typeface="Calibri" pitchFamily="34" charset="0"/>
              </a:defRPr>
            </a:lvl6pPr>
            <a:lvl7pPr>
              <a:defRPr sz="2000">
                <a:solidFill>
                  <a:srgbClr val="000000"/>
                </a:solidFill>
                <a:latin typeface="Calibri" pitchFamily="34" charset="0"/>
              </a:defRPr>
            </a:lvl7pPr>
            <a:lvl8pPr>
              <a:defRPr sz="2000">
                <a:solidFill>
                  <a:srgbClr val="000000"/>
                </a:solidFill>
                <a:latin typeface="Calibri" pitchFamily="34" charset="0"/>
              </a:defRPr>
            </a:lvl8pPr>
            <a:lvl9pPr>
              <a:defRPr sz="2000">
                <a:solidFill>
                  <a:srgbClr val="000000"/>
                </a:solidFill>
                <a:latin typeface="Calibri" pitchFamily="34" charset="0"/>
              </a:defRPr>
            </a:lvl9pPr>
          </a:lstStyle>
          <a:p>
            <a:pPr marL="0" indent="0" eaLnBrk="1">
              <a:buFont typeface="Arial" charset="0"/>
              <a:buNone/>
            </a:pPr>
            <a:r>
              <a:rPr lang="en-GB" sz="2400" dirty="0" smtClean="0"/>
              <a:t>In the third phase – </a:t>
            </a:r>
            <a:r>
              <a:rPr lang="en-GB" sz="2400" b="1" i="1" dirty="0" smtClean="0"/>
              <a:t>the release of the prisoner </a:t>
            </a:r>
            <a:r>
              <a:rPr lang="en-GB" sz="2400" dirty="0" smtClean="0"/>
              <a:t>– everything appeared unreal, as in a dream.  We had lost the ability to feel and had to relearn it slowly.  Many days passed, until not only the tongue was loosened, but something within oneself as well; then feeling suddenly broke through the strange fetters which had restrained it……Apart from the moral deformity, there were two other fundamental experiences that threatened to damage the character of the liberated prisoner: bitterness and disillusionment.</a:t>
            </a:r>
          </a:p>
          <a:p>
            <a:pPr marL="0" indent="0" eaLnBrk="1">
              <a:buFont typeface="Arial" charset="0"/>
              <a:buNone/>
            </a:pPr>
            <a:r>
              <a:rPr lang="en-GB" sz="2000" i="1" dirty="0" smtClean="0"/>
              <a:t>Victor </a:t>
            </a:r>
            <a:r>
              <a:rPr lang="en-GB" sz="2000" i="1" dirty="0" err="1" smtClean="0"/>
              <a:t>Frankl</a:t>
            </a:r>
            <a:r>
              <a:rPr lang="en-GB" sz="2000" i="1" dirty="0" smtClean="0"/>
              <a:t>,  ‘A Man’s Search for Meaning</a:t>
            </a:r>
            <a:r>
              <a:rPr lang="en-GB" i="1" dirty="0" smtClean="0"/>
              <a:t>’</a:t>
            </a:r>
            <a:endParaRPr lang="en-GB" dirty="0" smtClean="0"/>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1783765512"/>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p:cNvSpPr txBox="1">
            <a:spLocks noGrp="1"/>
          </p:cNvSpPr>
          <p:nvPr>
            <p:ph idx="1"/>
          </p:nvPr>
        </p:nvSpPr>
        <p:spPr>
          <a:xfrm>
            <a:off x="395288" y="549275"/>
            <a:ext cx="8229600" cy="3776663"/>
          </a:xfrm>
        </p:spPr>
        <p:txBody>
          <a:bodyPr/>
          <a:lstStyle>
            <a:lvl1pPr>
              <a:defRPr sz="3200">
                <a:solidFill>
                  <a:srgbClr val="000000"/>
                </a:solidFill>
                <a:latin typeface="Calibri" pitchFamily="34" charset="0"/>
              </a:defRPr>
            </a:lvl1pPr>
            <a:lvl2pPr>
              <a:defRPr sz="2800">
                <a:solidFill>
                  <a:srgbClr val="000000"/>
                </a:solidFill>
                <a:latin typeface="Calibri" pitchFamily="34" charset="0"/>
              </a:defRPr>
            </a:lvl2pPr>
            <a:lvl3pPr>
              <a:defRPr sz="2400">
                <a:solidFill>
                  <a:srgbClr val="000000"/>
                </a:solidFill>
                <a:latin typeface="Calibri" pitchFamily="34" charset="0"/>
              </a:defRPr>
            </a:lvl3pPr>
            <a:lvl4pPr>
              <a:defRPr sz="2000">
                <a:solidFill>
                  <a:srgbClr val="000000"/>
                </a:solidFill>
                <a:latin typeface="Calibri" pitchFamily="34" charset="0"/>
              </a:defRPr>
            </a:lvl4pPr>
            <a:lvl5pPr>
              <a:defRPr sz="2000">
                <a:solidFill>
                  <a:srgbClr val="000000"/>
                </a:solidFill>
                <a:latin typeface="Calibri" pitchFamily="34" charset="0"/>
              </a:defRPr>
            </a:lvl5pPr>
            <a:lvl6pPr>
              <a:defRPr sz="2000">
                <a:solidFill>
                  <a:srgbClr val="000000"/>
                </a:solidFill>
                <a:latin typeface="Calibri" pitchFamily="34" charset="0"/>
              </a:defRPr>
            </a:lvl6pPr>
            <a:lvl7pPr>
              <a:defRPr sz="2000">
                <a:solidFill>
                  <a:srgbClr val="000000"/>
                </a:solidFill>
                <a:latin typeface="Calibri" pitchFamily="34" charset="0"/>
              </a:defRPr>
            </a:lvl7pPr>
            <a:lvl8pPr>
              <a:defRPr sz="2000">
                <a:solidFill>
                  <a:srgbClr val="000000"/>
                </a:solidFill>
                <a:latin typeface="Calibri" pitchFamily="34" charset="0"/>
              </a:defRPr>
            </a:lvl8pPr>
            <a:lvl9pPr>
              <a:defRPr sz="2000">
                <a:solidFill>
                  <a:srgbClr val="000000"/>
                </a:solidFill>
                <a:latin typeface="Calibri" pitchFamily="34" charset="0"/>
              </a:defRPr>
            </a:lvl9pPr>
          </a:lstStyle>
          <a:p>
            <a:pPr marL="0" indent="0" eaLnBrk="1">
              <a:buFont typeface="Arial" charset="0"/>
              <a:buNone/>
            </a:pPr>
            <a:r>
              <a:rPr lang="en-GB" sz="2800" i="1" smtClean="0"/>
              <a:t>I pointed to the roll of paper in the inner pocket of my coat and said, “Look, this is the manuscript of a scientific book.  I must keep it at all costs.  It contains my life’s work”.  The reaction showed me the plain truth and did what marked the first phase of my psychological reaction: I struck out my whole former life. The odds of surviving the camp were no more than 1 in 28.  It did not seem possible that the manuscript would ever be rescued.  I had to undergo and overcome the loss of my mental child and now it seemed that nothing and no one would survive me.  So I found myself confronted with the question whether, under such circumstances, my life was ultimately void of any meaning.  </a:t>
            </a:r>
          </a:p>
        </p:txBody>
      </p:sp>
    </p:spTree>
    <p:extLst>
      <p:ext uri="{BB962C8B-B14F-4D97-AF65-F5344CB8AC3E}">
        <p14:creationId xmlns:p14="http://schemas.microsoft.com/office/powerpoint/2010/main" val="4245068901"/>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p:cNvSpPr txBox="1">
            <a:spLocks noGrp="1"/>
          </p:cNvSpPr>
          <p:nvPr>
            <p:ph idx="1"/>
          </p:nvPr>
        </p:nvSpPr>
        <p:spPr>
          <a:xfrm>
            <a:off x="-14288" y="333375"/>
            <a:ext cx="9144001" cy="5919788"/>
          </a:xfrm>
        </p:spPr>
        <p:txBody>
          <a:bodyPr/>
          <a:lstStyle/>
          <a:p>
            <a:pPr eaLnBrk="1">
              <a:buFont typeface="Arial" charset="0"/>
              <a:buNone/>
            </a:pPr>
            <a:r>
              <a:rPr lang="en-GB" i="1" smtClean="0">
                <a:latin typeface="Calibri" pitchFamily="34" charset="0"/>
              </a:rPr>
              <a:t>	I did not know that the answer was already in store for me.  When I surrendered my own clothes I was given the worn-out rags of an inmate who had already been sent to the gas chambers on his arrival at Auschwitz station.  Instead of the many pages of my manuscript I found in the pocket of the coat a single page torn out of the Hebrew prayer book, containing the most important Jewish prayer, Shema Yisrael.  How should I have interpreted such a coincidence other than as a challenge to </a:t>
            </a:r>
            <a:r>
              <a:rPr lang="en-GB" i="1" u="sng" smtClean="0">
                <a:latin typeface="Calibri" pitchFamily="34" charset="0"/>
              </a:rPr>
              <a:t>live </a:t>
            </a:r>
            <a:r>
              <a:rPr lang="en-GB" i="1" smtClean="0">
                <a:latin typeface="Calibri" pitchFamily="34" charset="0"/>
              </a:rPr>
              <a:t>my thoughts instead of merely putting them on paper? 		</a:t>
            </a:r>
            <a:r>
              <a:rPr lang="en-GB" sz="2800" i="1" smtClean="0">
                <a:latin typeface="Calibri" pitchFamily="34" charset="0"/>
              </a:rPr>
              <a:t>Victor Frankl</a:t>
            </a:r>
          </a:p>
          <a:p>
            <a:pPr eaLnBrk="1">
              <a:buFont typeface="Arial" charset="0"/>
              <a:buNone/>
            </a:pPr>
            <a:endParaRPr lang="en-GB" smtClean="0">
              <a:latin typeface="Calibri" pitchFamily="34" charset="0"/>
            </a:endParaRPr>
          </a:p>
        </p:txBody>
      </p:sp>
      <p:sp>
        <p:nvSpPr>
          <p:cNvPr id="89091" name="Rectangle 4"/>
          <p:cNvSpPr>
            <a:spLocks noChangeArrowheads="1"/>
          </p:cNvSpPr>
          <p:nvPr/>
        </p:nvSpPr>
        <p:spPr bwMode="auto">
          <a:xfrm>
            <a:off x="3890963" y="3244850"/>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GB" sz="1800" smtClean="0">
              <a:solidFill>
                <a:srgbClr val="000000"/>
              </a:solidFill>
              <a:latin typeface="Calibri" pitchFamily="34" charset="0"/>
              <a:cs typeface="Arial" charset="0"/>
            </a:endParaRPr>
          </a:p>
        </p:txBody>
      </p:sp>
    </p:spTree>
    <p:extLst>
      <p:ext uri="{BB962C8B-B14F-4D97-AF65-F5344CB8AC3E}">
        <p14:creationId xmlns:p14="http://schemas.microsoft.com/office/powerpoint/2010/main" val="3034358746"/>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16250" y="1640681"/>
            <a:ext cx="3111500" cy="4445000"/>
          </a:xfrm>
        </p:spPr>
      </p:pic>
    </p:spTree>
    <p:extLst>
      <p:ext uri="{BB962C8B-B14F-4D97-AF65-F5344CB8AC3E}">
        <p14:creationId xmlns:p14="http://schemas.microsoft.com/office/powerpoint/2010/main" val="13826854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24075" y="549275"/>
            <a:ext cx="6840538" cy="579438"/>
          </a:xfrm>
        </p:spPr>
        <p:txBody>
          <a:bodyPr/>
          <a:lstStyle/>
          <a:p>
            <a:pPr eaLnBrk="1" hangingPunct="1"/>
            <a:r>
              <a:rPr lang="en-US" sz="4100" smtClean="0"/>
              <a:t>Diagnostic criteria for PTSD</a:t>
            </a:r>
          </a:p>
        </p:txBody>
      </p:sp>
      <p:sp>
        <p:nvSpPr>
          <p:cNvPr id="6147" name="Text Box 3"/>
          <p:cNvSpPr txBox="1">
            <a:spLocks noChangeArrowheads="1"/>
          </p:cNvSpPr>
          <p:nvPr/>
        </p:nvSpPr>
        <p:spPr bwMode="auto">
          <a:xfrm>
            <a:off x="358775" y="1916113"/>
            <a:ext cx="8785225" cy="4449762"/>
          </a:xfrm>
          <a:prstGeom prst="rect">
            <a:avLst/>
          </a:prstGeom>
          <a:noFill/>
          <a:ln w="9525">
            <a:noFill/>
            <a:miter lim="800000"/>
            <a:headEnd/>
            <a:tailEnd/>
          </a:ln>
          <a:effectLst/>
        </p:spPr>
        <p:txBody>
          <a:bodyPr>
            <a:spAutoFit/>
          </a:bodyPr>
          <a:lstStyle/>
          <a:p>
            <a:pPr>
              <a:spcBef>
                <a:spcPct val="50000"/>
              </a:spcBef>
              <a:buClr>
                <a:schemeClr val="bg1"/>
              </a:buClr>
              <a:buFont typeface="Wingdings" pitchFamily="2" charset="2"/>
              <a:buChar char="§"/>
              <a:tabLst>
                <a:tab pos="476250" algn="l"/>
              </a:tabLst>
            </a:pPr>
            <a:r>
              <a:rPr lang="en-US" sz="2200" dirty="0">
                <a:solidFill>
                  <a:schemeClr val="bg1"/>
                </a:solidFill>
              </a:rPr>
              <a:t>The person has been exposed to a traumatic event in which both of the following were present:</a:t>
            </a:r>
          </a:p>
          <a:p>
            <a:pPr>
              <a:spcBef>
                <a:spcPct val="50000"/>
              </a:spcBef>
              <a:buClr>
                <a:schemeClr val="bg1"/>
              </a:buClr>
              <a:buFont typeface="Wingdings" pitchFamily="2" charset="2"/>
              <a:buChar char="§"/>
              <a:tabLst>
                <a:tab pos="476250" algn="l"/>
              </a:tabLst>
            </a:pPr>
            <a:r>
              <a:rPr lang="en-US" sz="2200" dirty="0">
                <a:solidFill>
                  <a:schemeClr val="bg1"/>
                </a:solidFill>
              </a:rPr>
              <a:t> 	The person experienced, witnessed or was confronted with an 	event or events that involved actual or threatened death or 	serious injury or a threat to the physical integrity of self or others</a:t>
            </a:r>
          </a:p>
          <a:p>
            <a:pPr>
              <a:spcBef>
                <a:spcPct val="50000"/>
              </a:spcBef>
              <a:buClr>
                <a:schemeClr val="bg1"/>
              </a:buClr>
              <a:buFont typeface="Wingdings" pitchFamily="2" charset="2"/>
              <a:buChar char="§"/>
              <a:tabLst>
                <a:tab pos="476250" algn="l"/>
              </a:tabLst>
            </a:pPr>
            <a:r>
              <a:rPr lang="en-US" sz="2200" dirty="0">
                <a:solidFill>
                  <a:schemeClr val="bg1"/>
                </a:solidFill>
              </a:rPr>
              <a:t> 	The person’s response involved intense fear, helplessness or 	horror</a:t>
            </a:r>
          </a:p>
          <a:p>
            <a:pPr>
              <a:spcBef>
                <a:spcPct val="50000"/>
              </a:spcBef>
              <a:buClr>
                <a:schemeClr val="bg1"/>
              </a:buClr>
              <a:buFont typeface="Wingdings" pitchFamily="2" charset="2"/>
              <a:buChar char="§"/>
              <a:tabLst>
                <a:tab pos="476250" algn="l"/>
              </a:tabLst>
            </a:pPr>
            <a:r>
              <a:rPr lang="en-US" sz="2200" dirty="0">
                <a:solidFill>
                  <a:schemeClr val="bg1"/>
                </a:solidFill>
              </a:rPr>
              <a:t> 	Duration of the disturbance is more than one month</a:t>
            </a:r>
          </a:p>
          <a:p>
            <a:pPr>
              <a:spcBef>
                <a:spcPct val="50000"/>
              </a:spcBef>
              <a:buClr>
                <a:schemeClr val="bg1"/>
              </a:buClr>
              <a:buFont typeface="Wingdings" pitchFamily="2" charset="2"/>
              <a:buChar char="§"/>
              <a:tabLst>
                <a:tab pos="476250" algn="l"/>
              </a:tabLst>
            </a:pPr>
            <a:r>
              <a:rPr lang="en-US" sz="2200" dirty="0">
                <a:solidFill>
                  <a:schemeClr val="bg1"/>
                </a:solidFill>
              </a:rPr>
              <a:t>  The disturbance causes clinically significant distress or 	impairment in social, occupational or other important areas of 	functioning</a:t>
            </a:r>
          </a:p>
        </p:txBody>
      </p:sp>
      <p:pic>
        <p:nvPicPr>
          <p:cNvPr id="6148" name="Picture 4" descr="dandelion"/>
          <p:cNvPicPr>
            <a:picLocks noChangeAspect="1" noChangeArrowheads="1"/>
          </p:cNvPicPr>
          <p:nvPr/>
        </p:nvPicPr>
        <p:blipFill>
          <a:blip r:embed="rId2" cstate="print"/>
          <a:srcRect/>
          <a:stretch>
            <a:fillRect/>
          </a:stretch>
        </p:blipFill>
        <p:spPr bwMode="auto">
          <a:xfrm>
            <a:off x="0" y="0"/>
            <a:ext cx="2124075" cy="1593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31913" y="620713"/>
            <a:ext cx="8162925" cy="579437"/>
          </a:xfrm>
        </p:spPr>
        <p:txBody>
          <a:bodyPr/>
          <a:lstStyle/>
          <a:p>
            <a:pPr eaLnBrk="1" hangingPunct="1"/>
            <a:r>
              <a:rPr lang="en-US" sz="4100" i="1" smtClean="0"/>
              <a:t>….diagnostic criteria for PTSD</a:t>
            </a:r>
          </a:p>
        </p:txBody>
      </p:sp>
      <p:sp>
        <p:nvSpPr>
          <p:cNvPr id="7171" name="Text Box 3"/>
          <p:cNvSpPr txBox="1">
            <a:spLocks noChangeArrowheads="1"/>
          </p:cNvSpPr>
          <p:nvPr/>
        </p:nvSpPr>
        <p:spPr bwMode="auto">
          <a:xfrm>
            <a:off x="250825" y="1844675"/>
            <a:ext cx="8893175" cy="4816475"/>
          </a:xfrm>
          <a:prstGeom prst="rect">
            <a:avLst/>
          </a:prstGeom>
          <a:noFill/>
          <a:ln w="9525">
            <a:noFill/>
            <a:miter lim="800000"/>
            <a:headEnd/>
            <a:tailEnd/>
          </a:ln>
          <a:effectLst/>
        </p:spPr>
        <p:txBody>
          <a:bodyPr>
            <a:spAutoFit/>
          </a:bodyPr>
          <a:lstStyle/>
          <a:p>
            <a:pPr>
              <a:spcBef>
                <a:spcPct val="50000"/>
              </a:spcBef>
              <a:buClr>
                <a:schemeClr val="bg1"/>
              </a:buClr>
              <a:buFont typeface="Wingdings" pitchFamily="2" charset="2"/>
              <a:buChar char="§"/>
            </a:pPr>
            <a:r>
              <a:rPr lang="en-US" sz="2000" dirty="0">
                <a:solidFill>
                  <a:schemeClr val="bg1"/>
                </a:solidFill>
              </a:rPr>
              <a:t>The traumatic event is persistently re-experienced in one (or more) of the following ways:</a:t>
            </a:r>
            <a:br>
              <a:rPr lang="en-US" sz="2000" dirty="0">
                <a:solidFill>
                  <a:schemeClr val="bg1"/>
                </a:solidFill>
              </a:rPr>
            </a:br>
            <a:endParaRPr lang="en-US" sz="2000" dirty="0">
              <a:solidFill>
                <a:schemeClr val="bg1"/>
              </a:solidFill>
            </a:endParaRPr>
          </a:p>
          <a:p>
            <a:pPr>
              <a:spcBef>
                <a:spcPct val="50000"/>
              </a:spcBef>
              <a:buClr>
                <a:schemeClr val="bg1"/>
              </a:buClr>
              <a:buFont typeface="Wingdings" pitchFamily="2" charset="2"/>
              <a:buChar char="§"/>
            </a:pPr>
            <a:r>
              <a:rPr lang="en-US" sz="2000" dirty="0">
                <a:solidFill>
                  <a:schemeClr val="bg1"/>
                </a:solidFill>
              </a:rPr>
              <a:t> Recurrent and intrusive distressing recollections of the event, </a:t>
            </a:r>
            <a:br>
              <a:rPr lang="en-US" sz="2000" dirty="0">
                <a:solidFill>
                  <a:schemeClr val="bg1"/>
                </a:solidFill>
              </a:rPr>
            </a:br>
            <a:r>
              <a:rPr lang="en-US" sz="2000" dirty="0">
                <a:solidFill>
                  <a:schemeClr val="bg1"/>
                </a:solidFill>
              </a:rPr>
              <a:t>    including images, thoughts or perceptions</a:t>
            </a:r>
          </a:p>
          <a:p>
            <a:pPr>
              <a:spcBef>
                <a:spcPct val="50000"/>
              </a:spcBef>
              <a:buClr>
                <a:schemeClr val="bg1"/>
              </a:buClr>
              <a:buFont typeface="Wingdings" pitchFamily="2" charset="2"/>
              <a:buChar char="§"/>
            </a:pPr>
            <a:r>
              <a:rPr lang="en-US" sz="2000" dirty="0">
                <a:solidFill>
                  <a:schemeClr val="bg1"/>
                </a:solidFill>
              </a:rPr>
              <a:t> Recurrent distressing dreams of the event</a:t>
            </a:r>
          </a:p>
          <a:p>
            <a:pPr>
              <a:spcBef>
                <a:spcPct val="50000"/>
              </a:spcBef>
              <a:buClr>
                <a:schemeClr val="bg1"/>
              </a:buClr>
              <a:buFont typeface="Wingdings" pitchFamily="2" charset="2"/>
              <a:buChar char="§"/>
            </a:pPr>
            <a:r>
              <a:rPr lang="en-US" sz="2000" dirty="0">
                <a:solidFill>
                  <a:schemeClr val="bg1"/>
                </a:solidFill>
              </a:rPr>
              <a:t> Acting or feeling as if the traumatic event were recurring (includes a</a:t>
            </a:r>
            <a:br>
              <a:rPr lang="en-US" sz="2000" dirty="0">
                <a:solidFill>
                  <a:schemeClr val="bg1"/>
                </a:solidFill>
              </a:rPr>
            </a:br>
            <a:r>
              <a:rPr lang="en-US" sz="2000" dirty="0">
                <a:solidFill>
                  <a:schemeClr val="bg1"/>
                </a:solidFill>
              </a:rPr>
              <a:t>    sense of reliving the experience, illusions, hallucinations and</a:t>
            </a:r>
            <a:br>
              <a:rPr lang="en-US" sz="2000" dirty="0">
                <a:solidFill>
                  <a:schemeClr val="bg1"/>
                </a:solidFill>
              </a:rPr>
            </a:br>
            <a:r>
              <a:rPr lang="en-US" sz="2000" dirty="0">
                <a:solidFill>
                  <a:schemeClr val="bg1"/>
                </a:solidFill>
              </a:rPr>
              <a:t>    dissociative flashback episodes)</a:t>
            </a:r>
          </a:p>
          <a:p>
            <a:pPr>
              <a:spcBef>
                <a:spcPct val="50000"/>
              </a:spcBef>
              <a:buClr>
                <a:schemeClr val="bg1"/>
              </a:buClr>
              <a:buFont typeface="Wingdings" pitchFamily="2" charset="2"/>
              <a:buChar char="§"/>
            </a:pPr>
            <a:r>
              <a:rPr lang="en-US" sz="2000" dirty="0">
                <a:solidFill>
                  <a:schemeClr val="bg1"/>
                </a:solidFill>
              </a:rPr>
              <a:t> Intense psychological distress at exposure to internal or external </a:t>
            </a:r>
            <a:br>
              <a:rPr lang="en-US" sz="2000" dirty="0">
                <a:solidFill>
                  <a:schemeClr val="bg1"/>
                </a:solidFill>
              </a:rPr>
            </a:br>
            <a:r>
              <a:rPr lang="en-US" sz="2000" dirty="0">
                <a:solidFill>
                  <a:schemeClr val="bg1"/>
                </a:solidFill>
              </a:rPr>
              <a:t>    cues that </a:t>
            </a:r>
            <a:r>
              <a:rPr lang="en-US" sz="2000" dirty="0" err="1">
                <a:solidFill>
                  <a:schemeClr val="bg1"/>
                </a:solidFill>
              </a:rPr>
              <a:t>symbolise</a:t>
            </a:r>
            <a:r>
              <a:rPr lang="en-US" sz="2000" dirty="0">
                <a:solidFill>
                  <a:schemeClr val="bg1"/>
                </a:solidFill>
              </a:rPr>
              <a:t> or resemble an aspect of the traumatic event</a:t>
            </a:r>
          </a:p>
          <a:p>
            <a:pPr>
              <a:spcBef>
                <a:spcPct val="50000"/>
              </a:spcBef>
              <a:buClr>
                <a:schemeClr val="bg1"/>
              </a:buClr>
              <a:buFont typeface="Wingdings" pitchFamily="2" charset="2"/>
              <a:buChar char="§"/>
            </a:pPr>
            <a:r>
              <a:rPr lang="en-US" sz="2000" dirty="0">
                <a:solidFill>
                  <a:schemeClr val="bg1"/>
                </a:solidFill>
              </a:rPr>
              <a:t> Physiological reactivity on exposure to internal or external cues that</a:t>
            </a:r>
            <a:br>
              <a:rPr lang="en-US" sz="2000" dirty="0">
                <a:solidFill>
                  <a:schemeClr val="bg1"/>
                </a:solidFill>
              </a:rPr>
            </a:br>
            <a:r>
              <a:rPr lang="en-US" sz="2000" dirty="0">
                <a:solidFill>
                  <a:schemeClr val="bg1"/>
                </a:solidFill>
              </a:rPr>
              <a:t>    symbolize or resemble an aspect of the traumatic event</a:t>
            </a:r>
          </a:p>
        </p:txBody>
      </p:sp>
      <p:pic>
        <p:nvPicPr>
          <p:cNvPr id="7172" name="Picture 4" descr="dandelion"/>
          <p:cNvPicPr>
            <a:picLocks noChangeAspect="1" noChangeArrowheads="1"/>
          </p:cNvPicPr>
          <p:nvPr/>
        </p:nvPicPr>
        <p:blipFill>
          <a:blip r:embed="rId2" cstate="print"/>
          <a:srcRect/>
          <a:stretch>
            <a:fillRect/>
          </a:stretch>
        </p:blipFill>
        <p:spPr bwMode="auto">
          <a:xfrm>
            <a:off x="0" y="0"/>
            <a:ext cx="2124075" cy="1593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08175" y="833438"/>
            <a:ext cx="6840538" cy="579437"/>
          </a:xfrm>
        </p:spPr>
        <p:txBody>
          <a:bodyPr/>
          <a:lstStyle/>
          <a:p>
            <a:pPr eaLnBrk="1" hangingPunct="1"/>
            <a:r>
              <a:rPr lang="en-US" sz="4100" smtClean="0"/>
              <a:t>….diagnostic criteria</a:t>
            </a:r>
            <a:br>
              <a:rPr lang="en-US" sz="4100" smtClean="0"/>
            </a:br>
            <a:r>
              <a:rPr lang="en-US" sz="4100" smtClean="0"/>
              <a:t>for PTSD</a:t>
            </a:r>
          </a:p>
        </p:txBody>
      </p:sp>
      <p:sp>
        <p:nvSpPr>
          <p:cNvPr id="8195" name="Text Box 3"/>
          <p:cNvSpPr txBox="1">
            <a:spLocks noChangeArrowheads="1"/>
          </p:cNvSpPr>
          <p:nvPr/>
        </p:nvSpPr>
        <p:spPr bwMode="auto">
          <a:xfrm>
            <a:off x="395288" y="2060575"/>
            <a:ext cx="8569325" cy="3560763"/>
          </a:xfrm>
          <a:prstGeom prst="rect">
            <a:avLst/>
          </a:prstGeom>
          <a:noFill/>
          <a:ln w="9525">
            <a:noFill/>
            <a:miter lim="800000"/>
            <a:headEnd/>
            <a:tailEnd/>
          </a:ln>
          <a:effectLst/>
        </p:spPr>
        <p:txBody>
          <a:bodyPr>
            <a:spAutoFit/>
          </a:bodyPr>
          <a:lstStyle/>
          <a:p>
            <a:pPr>
              <a:spcBef>
                <a:spcPct val="50000"/>
              </a:spcBef>
              <a:tabLst>
                <a:tab pos="476250" algn="l"/>
              </a:tabLst>
            </a:pPr>
            <a:r>
              <a:rPr lang="en-US" sz="2400" dirty="0">
                <a:solidFill>
                  <a:schemeClr val="bg2"/>
                </a:solidFill>
              </a:rPr>
              <a:t>	</a:t>
            </a:r>
            <a:r>
              <a:rPr lang="en-US" sz="2400" dirty="0">
                <a:solidFill>
                  <a:schemeClr val="bg1"/>
                </a:solidFill>
              </a:rPr>
              <a:t>Persistent avoidance of stimuli associated with the trauma 	and numbing of general responsiveness as indicated by 	three (or more) of the following:</a:t>
            </a:r>
          </a:p>
          <a:p>
            <a:pPr>
              <a:spcBef>
                <a:spcPct val="50000"/>
              </a:spcBef>
              <a:buClr>
                <a:schemeClr val="accent2"/>
              </a:buClr>
              <a:buFont typeface="Wingdings" pitchFamily="2" charset="2"/>
              <a:buChar char="q"/>
              <a:tabLst>
                <a:tab pos="476250" algn="l"/>
              </a:tabLst>
            </a:pPr>
            <a:r>
              <a:rPr lang="en-US" sz="2400" dirty="0">
                <a:solidFill>
                  <a:schemeClr val="bg1"/>
                </a:solidFill>
              </a:rPr>
              <a:t> 	Efforts to avoid thoughts, feelings or conversations 	associated with the trauma</a:t>
            </a:r>
          </a:p>
          <a:p>
            <a:pPr>
              <a:spcBef>
                <a:spcPct val="50000"/>
              </a:spcBef>
              <a:buClr>
                <a:schemeClr val="accent2"/>
              </a:buClr>
              <a:buFont typeface="Wingdings" pitchFamily="2" charset="2"/>
              <a:buChar char="q"/>
              <a:tabLst>
                <a:tab pos="476250" algn="l"/>
              </a:tabLst>
            </a:pPr>
            <a:r>
              <a:rPr lang="en-US" sz="2400" dirty="0">
                <a:solidFill>
                  <a:schemeClr val="bg1"/>
                </a:solidFill>
              </a:rPr>
              <a:t> 	Efforts to avoid activities, places or people that arouse</a:t>
            </a:r>
            <a:br>
              <a:rPr lang="en-US" sz="2400" dirty="0">
                <a:solidFill>
                  <a:schemeClr val="bg1"/>
                </a:solidFill>
              </a:rPr>
            </a:br>
            <a:r>
              <a:rPr lang="en-US" sz="2400" dirty="0">
                <a:solidFill>
                  <a:schemeClr val="bg1"/>
                </a:solidFill>
              </a:rPr>
              <a:t>	recollections of the trauma</a:t>
            </a:r>
          </a:p>
          <a:p>
            <a:pPr>
              <a:spcBef>
                <a:spcPct val="50000"/>
              </a:spcBef>
              <a:buClr>
                <a:schemeClr val="accent2"/>
              </a:buClr>
              <a:buFont typeface="Wingdings" pitchFamily="2" charset="2"/>
              <a:buChar char="q"/>
              <a:tabLst>
                <a:tab pos="476250" algn="l"/>
              </a:tabLst>
            </a:pPr>
            <a:r>
              <a:rPr lang="en-US" sz="2400" dirty="0">
                <a:solidFill>
                  <a:schemeClr val="bg1"/>
                </a:solidFill>
              </a:rPr>
              <a:t> 	Inability to recall an important aspect of the trauma</a:t>
            </a:r>
          </a:p>
        </p:txBody>
      </p:sp>
      <p:pic>
        <p:nvPicPr>
          <p:cNvPr id="8197" name="Picture 5" descr="dandelion"/>
          <p:cNvPicPr>
            <a:picLocks noChangeAspect="1" noChangeArrowheads="1"/>
          </p:cNvPicPr>
          <p:nvPr/>
        </p:nvPicPr>
        <p:blipFill>
          <a:blip r:embed="rId2" cstate="print"/>
          <a:srcRect/>
          <a:stretch>
            <a:fillRect/>
          </a:stretch>
        </p:blipFill>
        <p:spPr bwMode="auto">
          <a:xfrm>
            <a:off x="0" y="0"/>
            <a:ext cx="2124075" cy="1593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860550" y="333375"/>
            <a:ext cx="7283450" cy="1143000"/>
          </a:xfrm>
        </p:spPr>
        <p:txBody>
          <a:bodyPr/>
          <a:lstStyle/>
          <a:p>
            <a:pPr eaLnBrk="1" hangingPunct="1"/>
            <a:r>
              <a:rPr lang="en-US" sz="4100" i="1" dirty="0" smtClean="0"/>
              <a:t>….</a:t>
            </a:r>
            <a:r>
              <a:rPr lang="en-US" sz="4100" i="1" dirty="0" smtClean="0">
                <a:solidFill>
                  <a:schemeClr val="bg1"/>
                </a:solidFill>
              </a:rPr>
              <a:t>diagnostic criteria for PTSD</a:t>
            </a:r>
            <a:endParaRPr lang="en-GB" sz="4100" i="1" dirty="0" smtClean="0">
              <a:solidFill>
                <a:schemeClr val="bg1"/>
              </a:solidFill>
            </a:endParaRPr>
          </a:p>
        </p:txBody>
      </p:sp>
      <p:sp>
        <p:nvSpPr>
          <p:cNvPr id="9219" name="Rectangle 3"/>
          <p:cNvSpPr>
            <a:spLocks noGrp="1" noChangeArrowheads="1"/>
          </p:cNvSpPr>
          <p:nvPr>
            <p:ph type="body" idx="1"/>
          </p:nvPr>
        </p:nvSpPr>
        <p:spPr>
          <a:xfrm>
            <a:off x="611188" y="2276475"/>
            <a:ext cx="8147050" cy="4114800"/>
          </a:xfrm>
        </p:spPr>
        <p:txBody>
          <a:bodyPr/>
          <a:lstStyle/>
          <a:p>
            <a:pPr eaLnBrk="1" hangingPunct="1">
              <a:lnSpc>
                <a:spcPct val="90000"/>
              </a:lnSpc>
              <a:spcBef>
                <a:spcPct val="50000"/>
              </a:spcBef>
              <a:buClr>
                <a:schemeClr val="bg1"/>
              </a:buClr>
              <a:buFont typeface="Wingdings" pitchFamily="2" charset="2"/>
              <a:buChar char="§"/>
            </a:pPr>
            <a:r>
              <a:rPr lang="en-US" sz="2400" dirty="0" smtClean="0">
                <a:solidFill>
                  <a:schemeClr val="bg1"/>
                </a:solidFill>
              </a:rPr>
              <a:t>Markedly diminished interest or participation in significant activities</a:t>
            </a:r>
            <a:br>
              <a:rPr lang="en-US" sz="2400" dirty="0" smtClean="0">
                <a:solidFill>
                  <a:schemeClr val="bg1"/>
                </a:solidFill>
              </a:rPr>
            </a:br>
            <a:r>
              <a:rPr lang="en-US" sz="2400" dirty="0" smtClean="0">
                <a:solidFill>
                  <a:schemeClr val="bg1"/>
                </a:solidFill>
              </a:rPr>
              <a:t>	</a:t>
            </a:r>
          </a:p>
          <a:p>
            <a:pPr eaLnBrk="1" hangingPunct="1">
              <a:lnSpc>
                <a:spcPct val="90000"/>
              </a:lnSpc>
              <a:buClr>
                <a:schemeClr val="bg1"/>
              </a:buClr>
              <a:buFont typeface="Wingdings" pitchFamily="2" charset="2"/>
              <a:buChar char="§"/>
            </a:pPr>
            <a:r>
              <a:rPr lang="en-US" sz="2400" dirty="0" smtClean="0">
                <a:solidFill>
                  <a:schemeClr val="bg1"/>
                </a:solidFill>
              </a:rPr>
              <a:t>Feeling of detachment or estrangement from others</a:t>
            </a:r>
            <a:br>
              <a:rPr lang="en-US" sz="2400" dirty="0" smtClean="0">
                <a:solidFill>
                  <a:schemeClr val="bg1"/>
                </a:solidFill>
              </a:rPr>
            </a:br>
            <a:endParaRPr lang="en-US" sz="2400" dirty="0" smtClean="0">
              <a:solidFill>
                <a:schemeClr val="bg1"/>
              </a:solidFill>
            </a:endParaRPr>
          </a:p>
          <a:p>
            <a:pPr eaLnBrk="1" hangingPunct="1">
              <a:lnSpc>
                <a:spcPct val="90000"/>
              </a:lnSpc>
              <a:buClr>
                <a:schemeClr val="bg1"/>
              </a:buClr>
              <a:buFont typeface="Wingdings" pitchFamily="2" charset="2"/>
              <a:buChar char="§"/>
            </a:pPr>
            <a:r>
              <a:rPr lang="en-US" sz="2400" dirty="0" smtClean="0">
                <a:solidFill>
                  <a:schemeClr val="bg1"/>
                </a:solidFill>
              </a:rPr>
              <a:t>Restricted range of affect (</a:t>
            </a:r>
            <a:r>
              <a:rPr lang="en-US" sz="2400" dirty="0" err="1" smtClean="0">
                <a:solidFill>
                  <a:schemeClr val="bg1"/>
                </a:solidFill>
              </a:rPr>
              <a:t>eg</a:t>
            </a:r>
            <a:r>
              <a:rPr lang="en-US" sz="2400" dirty="0" smtClean="0">
                <a:solidFill>
                  <a:schemeClr val="bg1"/>
                </a:solidFill>
              </a:rPr>
              <a:t> unable to have loving feelings)</a:t>
            </a:r>
            <a:br>
              <a:rPr lang="en-US" sz="2400" dirty="0" smtClean="0">
                <a:solidFill>
                  <a:schemeClr val="bg1"/>
                </a:solidFill>
              </a:rPr>
            </a:br>
            <a:endParaRPr lang="en-US" sz="2400" dirty="0" smtClean="0">
              <a:solidFill>
                <a:schemeClr val="bg1"/>
              </a:solidFill>
            </a:endParaRPr>
          </a:p>
          <a:p>
            <a:pPr eaLnBrk="1" hangingPunct="1">
              <a:lnSpc>
                <a:spcPct val="90000"/>
              </a:lnSpc>
              <a:buClr>
                <a:schemeClr val="bg1"/>
              </a:buClr>
              <a:buFont typeface="Wingdings" pitchFamily="2" charset="2"/>
              <a:buChar char="§"/>
            </a:pPr>
            <a:r>
              <a:rPr lang="en-US" sz="2400" dirty="0" smtClean="0">
                <a:solidFill>
                  <a:schemeClr val="bg1"/>
                </a:solidFill>
              </a:rPr>
              <a:t>Sense of a foreshortened future (</a:t>
            </a:r>
            <a:r>
              <a:rPr lang="en-US" sz="2400" dirty="0" err="1" smtClean="0">
                <a:solidFill>
                  <a:schemeClr val="bg1"/>
                </a:solidFill>
              </a:rPr>
              <a:t>eg</a:t>
            </a:r>
            <a:r>
              <a:rPr lang="en-US" sz="2400" dirty="0" smtClean="0">
                <a:solidFill>
                  <a:schemeClr val="bg1"/>
                </a:solidFill>
              </a:rPr>
              <a:t> does not expect to have a career, marriage, children or a normal life span)</a:t>
            </a:r>
          </a:p>
          <a:p>
            <a:pPr eaLnBrk="1" hangingPunct="1">
              <a:lnSpc>
                <a:spcPct val="90000"/>
              </a:lnSpc>
              <a:buClr>
                <a:schemeClr val="bg1"/>
              </a:buClr>
              <a:buFont typeface="Wingdings" pitchFamily="2" charset="2"/>
              <a:buChar char="§"/>
            </a:pPr>
            <a:endParaRPr lang="en-GB" sz="2400" dirty="0" smtClean="0"/>
          </a:p>
        </p:txBody>
      </p:sp>
      <p:pic>
        <p:nvPicPr>
          <p:cNvPr id="9220" name="Picture 4" descr="dandelion"/>
          <p:cNvPicPr>
            <a:picLocks noChangeAspect="1" noChangeArrowheads="1"/>
          </p:cNvPicPr>
          <p:nvPr/>
        </p:nvPicPr>
        <p:blipFill>
          <a:blip r:embed="rId2" cstate="print"/>
          <a:srcRect/>
          <a:stretch>
            <a:fillRect/>
          </a:stretch>
        </p:blipFill>
        <p:spPr bwMode="auto">
          <a:xfrm>
            <a:off x="0" y="0"/>
            <a:ext cx="2124075" cy="1593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3569" y="765175"/>
            <a:ext cx="8028632" cy="579438"/>
          </a:xfrm>
        </p:spPr>
        <p:txBody>
          <a:bodyPr/>
          <a:lstStyle/>
          <a:p>
            <a:pPr eaLnBrk="1" hangingPunct="1"/>
            <a:r>
              <a:rPr lang="en-US" sz="4100" dirty="0" smtClean="0"/>
              <a:t>….diagnostic criteria for PTSD</a:t>
            </a:r>
          </a:p>
        </p:txBody>
      </p:sp>
      <p:sp>
        <p:nvSpPr>
          <p:cNvPr id="10244" name="Rectangle 4"/>
          <p:cNvSpPr>
            <a:spLocks noChangeArrowheads="1"/>
          </p:cNvSpPr>
          <p:nvPr/>
        </p:nvSpPr>
        <p:spPr bwMode="auto">
          <a:xfrm>
            <a:off x="1295400" y="1916113"/>
            <a:ext cx="7848600" cy="4755148"/>
          </a:xfrm>
          <a:prstGeom prst="rect">
            <a:avLst/>
          </a:prstGeom>
          <a:noFill/>
          <a:ln w="9525">
            <a:noFill/>
            <a:miter lim="800000"/>
            <a:headEnd/>
            <a:tailEnd/>
          </a:ln>
          <a:effectLst/>
        </p:spPr>
        <p:txBody>
          <a:bodyPr>
            <a:spAutoFit/>
          </a:bodyPr>
          <a:lstStyle/>
          <a:p>
            <a:r>
              <a:rPr lang="en-US" sz="2400" dirty="0">
                <a:solidFill>
                  <a:schemeClr val="bg1"/>
                </a:solidFill>
              </a:rPr>
              <a:t>Persistent symptoms of increased arousal </a:t>
            </a:r>
            <a:br>
              <a:rPr lang="en-US" sz="2400" dirty="0">
                <a:solidFill>
                  <a:schemeClr val="bg1"/>
                </a:solidFill>
              </a:rPr>
            </a:br>
            <a:r>
              <a:rPr lang="en-US" sz="2400" dirty="0">
                <a:solidFill>
                  <a:schemeClr val="bg1"/>
                </a:solidFill>
              </a:rPr>
              <a:t>(not </a:t>
            </a:r>
            <a:r>
              <a:rPr lang="en-US" sz="2400" dirty="0" smtClean="0">
                <a:solidFill>
                  <a:schemeClr val="bg1"/>
                </a:solidFill>
              </a:rPr>
              <a:t>present before the trauma) as indicated by two </a:t>
            </a:r>
            <a:br>
              <a:rPr lang="en-US" sz="2400" dirty="0" smtClean="0">
                <a:solidFill>
                  <a:schemeClr val="bg1"/>
                </a:solidFill>
              </a:rPr>
            </a:br>
            <a:r>
              <a:rPr lang="en-US" sz="2400" dirty="0" smtClean="0">
                <a:solidFill>
                  <a:schemeClr val="bg1"/>
                </a:solidFill>
              </a:rPr>
              <a:t>(or more) of the following:</a:t>
            </a:r>
          </a:p>
          <a:p>
            <a:pPr lvl="0">
              <a:spcBef>
                <a:spcPct val="50000"/>
              </a:spcBef>
              <a:buClr>
                <a:srgbClr val="FFFFFF"/>
              </a:buClr>
              <a:buFont typeface="Wingdings" pitchFamily="2" charset="2"/>
              <a:buChar char="§"/>
              <a:tabLst>
                <a:tab pos="384175" algn="l"/>
              </a:tabLst>
            </a:pPr>
            <a:r>
              <a:rPr lang="en-US" sz="1800" dirty="0" smtClean="0">
                <a:solidFill>
                  <a:srgbClr val="FFFFFF"/>
                </a:solidFill>
              </a:rPr>
              <a:t> 	Difficulty </a:t>
            </a:r>
            <a:r>
              <a:rPr lang="en-US" sz="1800" dirty="0">
                <a:solidFill>
                  <a:srgbClr val="FFFFFF"/>
                </a:solidFill>
              </a:rPr>
              <a:t>falling or staying asleep</a:t>
            </a:r>
          </a:p>
          <a:p>
            <a:pPr lvl="0">
              <a:spcBef>
                <a:spcPct val="50000"/>
              </a:spcBef>
              <a:buClr>
                <a:srgbClr val="FFFFFF"/>
              </a:buClr>
              <a:buFont typeface="Wingdings" pitchFamily="2" charset="2"/>
              <a:buChar char="§"/>
              <a:tabLst>
                <a:tab pos="384175" algn="l"/>
              </a:tabLst>
            </a:pPr>
            <a:r>
              <a:rPr lang="en-US" sz="1800" dirty="0">
                <a:solidFill>
                  <a:srgbClr val="FFFFFF"/>
                </a:solidFill>
              </a:rPr>
              <a:t>	Irritability or outbursts of anger</a:t>
            </a:r>
          </a:p>
          <a:p>
            <a:pPr lvl="0">
              <a:spcBef>
                <a:spcPct val="50000"/>
              </a:spcBef>
              <a:buClr>
                <a:srgbClr val="FFFFFF"/>
              </a:buClr>
              <a:buFont typeface="Wingdings" pitchFamily="2" charset="2"/>
              <a:buChar char="§"/>
              <a:tabLst>
                <a:tab pos="384175" algn="l"/>
              </a:tabLst>
            </a:pPr>
            <a:r>
              <a:rPr lang="en-US" sz="1800" dirty="0">
                <a:solidFill>
                  <a:srgbClr val="FFFFFF"/>
                </a:solidFill>
              </a:rPr>
              <a:t>	Difficulty concentrating</a:t>
            </a:r>
          </a:p>
          <a:p>
            <a:pPr lvl="0">
              <a:spcBef>
                <a:spcPct val="50000"/>
              </a:spcBef>
              <a:buClr>
                <a:srgbClr val="FFFFFF"/>
              </a:buClr>
              <a:buFont typeface="Wingdings" pitchFamily="2" charset="2"/>
              <a:buChar char="§"/>
              <a:tabLst>
                <a:tab pos="384175" algn="l"/>
              </a:tabLst>
            </a:pPr>
            <a:r>
              <a:rPr lang="en-US" sz="1800" dirty="0">
                <a:solidFill>
                  <a:srgbClr val="FFFFFF"/>
                </a:solidFill>
              </a:rPr>
              <a:t>	</a:t>
            </a:r>
            <a:r>
              <a:rPr lang="en-US" sz="1800" dirty="0" err="1">
                <a:solidFill>
                  <a:srgbClr val="FFFFFF"/>
                </a:solidFill>
              </a:rPr>
              <a:t>Hypervigilance</a:t>
            </a:r>
            <a:endParaRPr lang="en-US" sz="1800" dirty="0">
              <a:solidFill>
                <a:srgbClr val="FFFFFF"/>
              </a:solidFill>
            </a:endParaRPr>
          </a:p>
          <a:p>
            <a:pPr lvl="0">
              <a:spcBef>
                <a:spcPct val="50000"/>
              </a:spcBef>
              <a:buClr>
                <a:srgbClr val="FFFFFF"/>
              </a:buClr>
              <a:buFont typeface="Wingdings" pitchFamily="2" charset="2"/>
              <a:buChar char="§"/>
              <a:tabLst>
                <a:tab pos="384175" algn="l"/>
              </a:tabLst>
            </a:pPr>
            <a:r>
              <a:rPr lang="en-US" sz="1800" dirty="0">
                <a:solidFill>
                  <a:srgbClr val="FFFFFF"/>
                </a:solidFill>
              </a:rPr>
              <a:t>	Exaggerated startle response</a:t>
            </a:r>
          </a:p>
          <a:p>
            <a:endParaRPr lang="en-US" sz="2400" dirty="0">
              <a:solidFill>
                <a:schemeClr val="bg1"/>
              </a:solidFill>
            </a:endParaRPr>
          </a:p>
          <a:p>
            <a:endParaRPr lang="en-US" sz="2400" dirty="0" smtClean="0">
              <a:solidFill>
                <a:schemeClr val="bg1"/>
              </a:solidFill>
            </a:endParaRPr>
          </a:p>
          <a:p>
            <a:r>
              <a:rPr lang="en-US" sz="2400" dirty="0" smtClean="0">
                <a:solidFill>
                  <a:schemeClr val="bg1"/>
                </a:solidFill>
              </a:rPr>
              <a:t/>
            </a:r>
            <a:br>
              <a:rPr lang="en-US" sz="2400" dirty="0" smtClean="0">
                <a:solidFill>
                  <a:schemeClr val="bg1"/>
                </a:solidFill>
              </a:rPr>
            </a:br>
            <a:endParaRPr lang="en-GB"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0"/>
            <a:ext cx="8229600" cy="1143000"/>
          </a:xfrm>
        </p:spPr>
        <p:txBody>
          <a:bodyPr/>
          <a:lstStyle/>
          <a:p>
            <a:pPr eaLnBrk="1" hangingPunct="1"/>
            <a:r>
              <a:rPr lang="en-GB" smtClean="0">
                <a:solidFill>
                  <a:schemeClr val="bg1"/>
                </a:solidFill>
              </a:rPr>
              <a:t>Four psychological mechanisms</a:t>
            </a:r>
          </a:p>
        </p:txBody>
      </p:sp>
      <p:sp>
        <p:nvSpPr>
          <p:cNvPr id="175107" name="Rectangle 3"/>
          <p:cNvSpPr>
            <a:spLocks noGrp="1" noChangeArrowheads="1"/>
          </p:cNvSpPr>
          <p:nvPr>
            <p:ph type="body" idx="1"/>
          </p:nvPr>
        </p:nvSpPr>
        <p:spPr>
          <a:xfrm>
            <a:off x="0" y="1687513"/>
            <a:ext cx="9001125" cy="5170487"/>
          </a:xfrm>
        </p:spPr>
        <p:txBody>
          <a:bodyPr/>
          <a:lstStyle/>
          <a:p>
            <a:pPr eaLnBrk="1" hangingPunct="1">
              <a:lnSpc>
                <a:spcPct val="90000"/>
              </a:lnSpc>
            </a:pPr>
            <a:endParaRPr lang="en-GB" sz="2400" i="1" dirty="0" smtClean="0">
              <a:solidFill>
                <a:schemeClr val="bg1"/>
              </a:solidFill>
            </a:endParaRPr>
          </a:p>
        </p:txBody>
      </p:sp>
      <p:sp>
        <p:nvSpPr>
          <p:cNvPr id="10244" name="Text Box 4"/>
          <p:cNvSpPr txBox="1">
            <a:spLocks noChangeArrowheads="1"/>
          </p:cNvSpPr>
          <p:nvPr/>
        </p:nvSpPr>
        <p:spPr bwMode="auto">
          <a:xfrm>
            <a:off x="357188" y="928688"/>
            <a:ext cx="7921625" cy="579437"/>
          </a:xfrm>
          <a:prstGeom prst="rect">
            <a:avLst/>
          </a:prstGeom>
          <a:noFill/>
          <a:ln w="9525">
            <a:noFill/>
            <a:miter lim="800000"/>
            <a:headEnd/>
            <a:tailEnd/>
          </a:ln>
        </p:spPr>
        <p:txBody>
          <a:bodyPr>
            <a:spAutoFit/>
          </a:bodyPr>
          <a:lstStyle/>
          <a:p>
            <a:pPr>
              <a:spcBef>
                <a:spcPct val="50000"/>
              </a:spcBef>
            </a:pPr>
            <a:r>
              <a:rPr lang="en-GB" sz="3200" i="1" dirty="0">
                <a:solidFill>
                  <a:schemeClr val="bg1"/>
                </a:solidFill>
              </a:rPr>
              <a:t>Mechanism 1: Re-experiencing the event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1720" y="1052736"/>
            <a:ext cx="4896544" cy="4968552"/>
          </a:xfrm>
        </p:spPr>
      </p:pic>
    </p:spTree>
    <p:extLst>
      <p:ext uri="{BB962C8B-B14F-4D97-AF65-F5344CB8AC3E}">
        <p14:creationId xmlns:p14="http://schemas.microsoft.com/office/powerpoint/2010/main" val="30266605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0"/>
            <a:ext cx="8229600" cy="1143000"/>
          </a:xfrm>
        </p:spPr>
        <p:txBody>
          <a:bodyPr/>
          <a:lstStyle/>
          <a:p>
            <a:pPr eaLnBrk="1" hangingPunct="1"/>
            <a:r>
              <a:rPr lang="en-GB" smtClean="0">
                <a:solidFill>
                  <a:schemeClr val="bg1"/>
                </a:solidFill>
              </a:rPr>
              <a:t>Four psychological mechanisms</a:t>
            </a:r>
          </a:p>
        </p:txBody>
      </p:sp>
      <p:sp>
        <p:nvSpPr>
          <p:cNvPr id="175107" name="Rectangle 3"/>
          <p:cNvSpPr>
            <a:spLocks noGrp="1" noChangeArrowheads="1"/>
          </p:cNvSpPr>
          <p:nvPr>
            <p:ph type="body" idx="1"/>
          </p:nvPr>
        </p:nvSpPr>
        <p:spPr>
          <a:xfrm>
            <a:off x="0" y="1687513"/>
            <a:ext cx="9001125" cy="5170487"/>
          </a:xfrm>
        </p:spPr>
        <p:txBody>
          <a:bodyPr/>
          <a:lstStyle/>
          <a:p>
            <a:pPr eaLnBrk="1" hangingPunct="1">
              <a:lnSpc>
                <a:spcPct val="90000"/>
              </a:lnSpc>
            </a:pPr>
            <a:r>
              <a:rPr lang="en-GB" sz="2400" smtClean="0">
                <a:solidFill>
                  <a:schemeClr val="bg1"/>
                </a:solidFill>
              </a:rPr>
              <a:t>Flashbacks  </a:t>
            </a:r>
            <a:r>
              <a:rPr lang="en-GB" sz="2400" i="1" smtClean="0">
                <a:solidFill>
                  <a:schemeClr val="bg1"/>
                </a:solidFill>
              </a:rPr>
              <a:t>‘I suddenly see the face of the intruder</a:t>
            </a:r>
            <a:r>
              <a:rPr lang="en-GB" sz="2400" smtClean="0">
                <a:solidFill>
                  <a:schemeClr val="bg1"/>
                </a:solidFill>
              </a:rPr>
              <a:t>’</a:t>
            </a:r>
          </a:p>
          <a:p>
            <a:pPr eaLnBrk="1" hangingPunct="1">
              <a:lnSpc>
                <a:spcPct val="90000"/>
              </a:lnSpc>
            </a:pPr>
            <a:r>
              <a:rPr lang="en-GB" sz="2400" smtClean="0">
                <a:solidFill>
                  <a:schemeClr val="bg1"/>
                </a:solidFill>
              </a:rPr>
              <a:t>Nightmares  </a:t>
            </a:r>
            <a:r>
              <a:rPr lang="en-GB" sz="2400" i="1" smtClean="0">
                <a:solidFill>
                  <a:schemeClr val="bg1"/>
                </a:solidFill>
              </a:rPr>
              <a:t>‘In my dream the cancer had returned and I was on the operating table having both breasts removed.  The surgeons were trying to cut deeper and deeper saying ‘we can’t get it all out’.  My children stood around the operating table crying’</a:t>
            </a:r>
          </a:p>
          <a:p>
            <a:pPr eaLnBrk="1" hangingPunct="1">
              <a:lnSpc>
                <a:spcPct val="90000"/>
              </a:lnSpc>
            </a:pPr>
            <a:r>
              <a:rPr lang="en-GB" sz="2400" smtClean="0">
                <a:solidFill>
                  <a:schemeClr val="bg1"/>
                </a:solidFill>
              </a:rPr>
              <a:t>Sense of reliving the trauma, e.g. prisoners of war suddenly feeling they were back in captivity</a:t>
            </a:r>
          </a:p>
          <a:p>
            <a:pPr eaLnBrk="1" hangingPunct="1">
              <a:lnSpc>
                <a:spcPct val="90000"/>
              </a:lnSpc>
            </a:pPr>
            <a:r>
              <a:rPr lang="en-GB" sz="2400" smtClean="0">
                <a:solidFill>
                  <a:schemeClr val="bg1"/>
                </a:solidFill>
              </a:rPr>
              <a:t>Intense psychological distress to trigger stimuli, hearing squealing tyres brings back the distress of the accident.</a:t>
            </a:r>
          </a:p>
          <a:p>
            <a:pPr eaLnBrk="1" hangingPunct="1">
              <a:lnSpc>
                <a:spcPct val="90000"/>
              </a:lnSpc>
            </a:pPr>
            <a:r>
              <a:rPr lang="en-GB" sz="2400" smtClean="0">
                <a:solidFill>
                  <a:schemeClr val="bg1"/>
                </a:solidFill>
              </a:rPr>
              <a:t>Intense physiological distress to trigger stimuli, e.g. Chemo infusion, </a:t>
            </a:r>
            <a:r>
              <a:rPr lang="en-GB" sz="2400" i="1" smtClean="0">
                <a:solidFill>
                  <a:schemeClr val="bg1"/>
                </a:solidFill>
              </a:rPr>
              <a:t>‘it’s just a certain red... Even to think about that sort of red makes me feel... It brings back all the sick feeling and makes me feel a bit shaky’.</a:t>
            </a:r>
          </a:p>
        </p:txBody>
      </p:sp>
      <p:sp>
        <p:nvSpPr>
          <p:cNvPr id="10244" name="Text Box 4"/>
          <p:cNvSpPr txBox="1">
            <a:spLocks noChangeArrowheads="1"/>
          </p:cNvSpPr>
          <p:nvPr/>
        </p:nvSpPr>
        <p:spPr bwMode="auto">
          <a:xfrm>
            <a:off x="357188" y="928688"/>
            <a:ext cx="7921625" cy="579437"/>
          </a:xfrm>
          <a:prstGeom prst="rect">
            <a:avLst/>
          </a:prstGeom>
          <a:noFill/>
          <a:ln w="9525">
            <a:noFill/>
            <a:miter lim="800000"/>
            <a:headEnd/>
            <a:tailEnd/>
          </a:ln>
        </p:spPr>
        <p:txBody>
          <a:bodyPr>
            <a:spAutoFit/>
          </a:bodyPr>
          <a:lstStyle/>
          <a:p>
            <a:pPr>
              <a:spcBef>
                <a:spcPct val="50000"/>
              </a:spcBef>
            </a:pPr>
            <a:r>
              <a:rPr lang="en-GB" sz="3200" i="1">
                <a:solidFill>
                  <a:schemeClr val="bg1"/>
                </a:solidFill>
              </a:rPr>
              <a:t>Mechanism 1: Re-experiencing the event</a:t>
            </a:r>
          </a:p>
        </p:txBody>
      </p:sp>
    </p:spTree>
    <p:extLst>
      <p:ext uri="{BB962C8B-B14F-4D97-AF65-F5344CB8AC3E}">
        <p14:creationId xmlns:p14="http://schemas.microsoft.com/office/powerpoint/2010/main" val="264178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5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5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0"/>
            <a:ext cx="8229600" cy="1143000"/>
          </a:xfrm>
        </p:spPr>
        <p:txBody>
          <a:bodyPr/>
          <a:lstStyle/>
          <a:p>
            <a:pPr eaLnBrk="1" hangingPunct="1"/>
            <a:r>
              <a:rPr lang="en-GB" smtClean="0">
                <a:solidFill>
                  <a:schemeClr val="bg1"/>
                </a:solidFill>
              </a:rPr>
              <a:t>Four psychological mechanisms</a:t>
            </a:r>
          </a:p>
        </p:txBody>
      </p:sp>
      <p:sp>
        <p:nvSpPr>
          <p:cNvPr id="175107" name="Rectangle 3"/>
          <p:cNvSpPr>
            <a:spLocks noGrp="1" noChangeArrowheads="1"/>
          </p:cNvSpPr>
          <p:nvPr>
            <p:ph type="body" idx="1"/>
          </p:nvPr>
        </p:nvSpPr>
        <p:spPr>
          <a:xfrm>
            <a:off x="0" y="2000250"/>
            <a:ext cx="9001125" cy="5170488"/>
          </a:xfrm>
        </p:spPr>
        <p:txBody>
          <a:bodyPr/>
          <a:lstStyle/>
          <a:p>
            <a:pPr eaLnBrk="1" hangingPunct="1">
              <a:lnSpc>
                <a:spcPct val="90000"/>
              </a:lnSpc>
            </a:pPr>
            <a:endParaRPr lang="en-GB" dirty="0" smtClean="0">
              <a:solidFill>
                <a:schemeClr val="bg1"/>
              </a:solidFill>
            </a:endParaRPr>
          </a:p>
        </p:txBody>
      </p:sp>
      <p:sp>
        <p:nvSpPr>
          <p:cNvPr id="11268" name="Text Box 4"/>
          <p:cNvSpPr txBox="1">
            <a:spLocks noChangeArrowheads="1"/>
          </p:cNvSpPr>
          <p:nvPr/>
        </p:nvSpPr>
        <p:spPr bwMode="auto">
          <a:xfrm>
            <a:off x="357188" y="1071563"/>
            <a:ext cx="8215312" cy="584200"/>
          </a:xfrm>
          <a:prstGeom prst="rect">
            <a:avLst/>
          </a:prstGeom>
          <a:noFill/>
          <a:ln w="9525">
            <a:noFill/>
            <a:miter lim="800000"/>
            <a:headEnd/>
            <a:tailEnd/>
          </a:ln>
        </p:spPr>
        <p:txBody>
          <a:bodyPr>
            <a:spAutoFit/>
          </a:bodyPr>
          <a:lstStyle/>
          <a:p>
            <a:pPr>
              <a:spcBef>
                <a:spcPct val="50000"/>
              </a:spcBef>
            </a:pPr>
            <a:r>
              <a:rPr lang="en-GB" sz="3200" i="1">
                <a:solidFill>
                  <a:schemeClr val="bg1"/>
                </a:solidFill>
              </a:rPr>
              <a:t>Mechanism 2: Persistent increased arousal </a:t>
            </a:r>
          </a:p>
        </p:txBody>
      </p:sp>
    </p:spTree>
    <p:extLst>
      <p:ext uri="{BB962C8B-B14F-4D97-AF65-F5344CB8AC3E}">
        <p14:creationId xmlns:p14="http://schemas.microsoft.com/office/powerpoint/2010/main" val="218051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764704"/>
            <a:ext cx="6840760" cy="5760640"/>
          </a:xfrm>
        </p:spPr>
      </p:pic>
    </p:spTree>
    <p:extLst>
      <p:ext uri="{BB962C8B-B14F-4D97-AF65-F5344CB8AC3E}">
        <p14:creationId xmlns:p14="http://schemas.microsoft.com/office/powerpoint/2010/main" val="25874031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0"/>
            <a:ext cx="8229600" cy="1143000"/>
          </a:xfrm>
        </p:spPr>
        <p:txBody>
          <a:bodyPr/>
          <a:lstStyle/>
          <a:p>
            <a:pPr eaLnBrk="1" hangingPunct="1"/>
            <a:r>
              <a:rPr lang="en-GB" smtClean="0">
                <a:solidFill>
                  <a:schemeClr val="bg1"/>
                </a:solidFill>
              </a:rPr>
              <a:t>Four psychological mechanisms</a:t>
            </a:r>
          </a:p>
        </p:txBody>
      </p:sp>
      <p:sp>
        <p:nvSpPr>
          <p:cNvPr id="175107" name="Rectangle 3"/>
          <p:cNvSpPr>
            <a:spLocks noGrp="1" noChangeArrowheads="1"/>
          </p:cNvSpPr>
          <p:nvPr>
            <p:ph type="body" idx="1"/>
          </p:nvPr>
        </p:nvSpPr>
        <p:spPr>
          <a:xfrm>
            <a:off x="0" y="2000250"/>
            <a:ext cx="9001125" cy="5170488"/>
          </a:xfrm>
        </p:spPr>
        <p:txBody>
          <a:bodyPr/>
          <a:lstStyle/>
          <a:p>
            <a:pPr eaLnBrk="1" hangingPunct="1">
              <a:lnSpc>
                <a:spcPct val="90000"/>
              </a:lnSpc>
            </a:pPr>
            <a:r>
              <a:rPr lang="en-GB" smtClean="0">
                <a:solidFill>
                  <a:schemeClr val="bg1"/>
                </a:solidFill>
              </a:rPr>
              <a:t>Difficulty falling or staying asleep</a:t>
            </a:r>
          </a:p>
          <a:p>
            <a:pPr eaLnBrk="1" hangingPunct="1">
              <a:lnSpc>
                <a:spcPct val="90000"/>
              </a:lnSpc>
            </a:pPr>
            <a:r>
              <a:rPr lang="en-GB" smtClean="0">
                <a:solidFill>
                  <a:schemeClr val="bg1"/>
                </a:solidFill>
              </a:rPr>
              <a:t>Irritability, e.g. </a:t>
            </a:r>
            <a:r>
              <a:rPr lang="en-GB" i="1" smtClean="0">
                <a:solidFill>
                  <a:schemeClr val="bg1"/>
                </a:solidFill>
              </a:rPr>
              <a:t>‘my fuse is much shorter.  John (her husband) will make a joke and I jump down his throat’</a:t>
            </a:r>
          </a:p>
          <a:p>
            <a:pPr eaLnBrk="1" hangingPunct="1">
              <a:lnSpc>
                <a:spcPct val="90000"/>
              </a:lnSpc>
            </a:pPr>
            <a:r>
              <a:rPr lang="en-GB" smtClean="0">
                <a:solidFill>
                  <a:schemeClr val="bg1"/>
                </a:solidFill>
              </a:rPr>
              <a:t>Difficulty concentrating</a:t>
            </a:r>
          </a:p>
          <a:p>
            <a:pPr eaLnBrk="1" hangingPunct="1">
              <a:lnSpc>
                <a:spcPct val="90000"/>
              </a:lnSpc>
            </a:pPr>
            <a:r>
              <a:rPr lang="en-GB" smtClean="0">
                <a:solidFill>
                  <a:schemeClr val="bg1"/>
                </a:solidFill>
              </a:rPr>
              <a:t>Hypervigilance</a:t>
            </a:r>
          </a:p>
          <a:p>
            <a:pPr eaLnBrk="1" hangingPunct="1">
              <a:lnSpc>
                <a:spcPct val="90000"/>
              </a:lnSpc>
            </a:pPr>
            <a:r>
              <a:rPr lang="en-GB" smtClean="0">
                <a:solidFill>
                  <a:schemeClr val="bg1"/>
                </a:solidFill>
              </a:rPr>
              <a:t>Exaggerated startle response</a:t>
            </a:r>
          </a:p>
        </p:txBody>
      </p:sp>
      <p:sp>
        <p:nvSpPr>
          <p:cNvPr id="11268" name="Text Box 4"/>
          <p:cNvSpPr txBox="1">
            <a:spLocks noChangeArrowheads="1"/>
          </p:cNvSpPr>
          <p:nvPr/>
        </p:nvSpPr>
        <p:spPr bwMode="auto">
          <a:xfrm>
            <a:off x="357188" y="1071563"/>
            <a:ext cx="8215312" cy="584200"/>
          </a:xfrm>
          <a:prstGeom prst="rect">
            <a:avLst/>
          </a:prstGeom>
          <a:noFill/>
          <a:ln w="9525">
            <a:noFill/>
            <a:miter lim="800000"/>
            <a:headEnd/>
            <a:tailEnd/>
          </a:ln>
        </p:spPr>
        <p:txBody>
          <a:bodyPr>
            <a:spAutoFit/>
          </a:bodyPr>
          <a:lstStyle/>
          <a:p>
            <a:pPr>
              <a:spcBef>
                <a:spcPct val="50000"/>
              </a:spcBef>
            </a:pPr>
            <a:r>
              <a:rPr lang="en-GB" sz="3200" i="1">
                <a:solidFill>
                  <a:schemeClr val="bg1"/>
                </a:solidFill>
              </a:rPr>
              <a:t>Mechanism 2: Persistent increased arousal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5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5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15903338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57188" y="-214313"/>
            <a:ext cx="8229600" cy="1143001"/>
          </a:xfrm>
        </p:spPr>
        <p:txBody>
          <a:bodyPr/>
          <a:lstStyle/>
          <a:p>
            <a:pPr eaLnBrk="1" hangingPunct="1"/>
            <a:r>
              <a:rPr lang="en-GB" smtClean="0">
                <a:solidFill>
                  <a:schemeClr val="bg1"/>
                </a:solidFill>
              </a:rPr>
              <a:t>Four psychological mechanisms</a:t>
            </a:r>
          </a:p>
        </p:txBody>
      </p:sp>
      <p:sp>
        <p:nvSpPr>
          <p:cNvPr id="175107" name="Rectangle 3"/>
          <p:cNvSpPr>
            <a:spLocks noGrp="1" noChangeArrowheads="1"/>
          </p:cNvSpPr>
          <p:nvPr>
            <p:ph type="body" idx="1"/>
          </p:nvPr>
        </p:nvSpPr>
        <p:spPr>
          <a:xfrm>
            <a:off x="0" y="1071563"/>
            <a:ext cx="9144000" cy="5786437"/>
          </a:xfrm>
        </p:spPr>
        <p:txBody>
          <a:bodyPr/>
          <a:lstStyle/>
          <a:p>
            <a:pPr eaLnBrk="1" hangingPunct="1">
              <a:lnSpc>
                <a:spcPct val="90000"/>
              </a:lnSpc>
            </a:pPr>
            <a:endParaRPr lang="en-GB" sz="2400" i="1" dirty="0" smtClean="0">
              <a:solidFill>
                <a:schemeClr val="bg1"/>
              </a:solidFill>
            </a:endParaRPr>
          </a:p>
        </p:txBody>
      </p:sp>
      <p:sp>
        <p:nvSpPr>
          <p:cNvPr id="12292" name="Text Box 4"/>
          <p:cNvSpPr txBox="1">
            <a:spLocks noChangeArrowheads="1"/>
          </p:cNvSpPr>
          <p:nvPr/>
        </p:nvSpPr>
        <p:spPr bwMode="auto">
          <a:xfrm>
            <a:off x="357188" y="571500"/>
            <a:ext cx="7921625" cy="579438"/>
          </a:xfrm>
          <a:prstGeom prst="rect">
            <a:avLst/>
          </a:prstGeom>
          <a:noFill/>
          <a:ln w="9525">
            <a:noFill/>
            <a:miter lim="800000"/>
            <a:headEnd/>
            <a:tailEnd/>
          </a:ln>
        </p:spPr>
        <p:txBody>
          <a:bodyPr>
            <a:spAutoFit/>
          </a:bodyPr>
          <a:lstStyle/>
          <a:p>
            <a:pPr>
              <a:spcBef>
                <a:spcPct val="50000"/>
              </a:spcBef>
            </a:pPr>
            <a:r>
              <a:rPr lang="en-GB" sz="3200" i="1">
                <a:solidFill>
                  <a:schemeClr val="bg1"/>
                </a:solidFill>
              </a:rPr>
              <a:t>Mechanism 3: Emotional numbing</a:t>
            </a:r>
          </a:p>
        </p:txBody>
      </p:sp>
    </p:spTree>
    <p:extLst>
      <p:ext uri="{BB962C8B-B14F-4D97-AF65-F5344CB8AC3E}">
        <p14:creationId xmlns:p14="http://schemas.microsoft.com/office/powerpoint/2010/main" val="316097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476672"/>
            <a:ext cx="6984776" cy="6048672"/>
          </a:xfrm>
        </p:spPr>
      </p:pic>
    </p:spTree>
    <p:extLst>
      <p:ext uri="{BB962C8B-B14F-4D97-AF65-F5344CB8AC3E}">
        <p14:creationId xmlns:p14="http://schemas.microsoft.com/office/powerpoint/2010/main" val="10164179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57188" y="-214313"/>
            <a:ext cx="8229600" cy="1143001"/>
          </a:xfrm>
        </p:spPr>
        <p:txBody>
          <a:bodyPr/>
          <a:lstStyle/>
          <a:p>
            <a:pPr eaLnBrk="1" hangingPunct="1"/>
            <a:r>
              <a:rPr lang="en-GB" smtClean="0">
                <a:solidFill>
                  <a:schemeClr val="bg1"/>
                </a:solidFill>
              </a:rPr>
              <a:t>Four psychological mechanisms</a:t>
            </a:r>
          </a:p>
        </p:txBody>
      </p:sp>
      <p:sp>
        <p:nvSpPr>
          <p:cNvPr id="175107" name="Rectangle 3"/>
          <p:cNvSpPr>
            <a:spLocks noGrp="1" noChangeArrowheads="1"/>
          </p:cNvSpPr>
          <p:nvPr>
            <p:ph type="body" idx="1"/>
          </p:nvPr>
        </p:nvSpPr>
        <p:spPr>
          <a:xfrm>
            <a:off x="0" y="1071563"/>
            <a:ext cx="9144000" cy="5786437"/>
          </a:xfrm>
        </p:spPr>
        <p:txBody>
          <a:bodyPr/>
          <a:lstStyle/>
          <a:p>
            <a:pPr eaLnBrk="1" hangingPunct="1">
              <a:lnSpc>
                <a:spcPct val="90000"/>
              </a:lnSpc>
            </a:pPr>
            <a:r>
              <a:rPr lang="en-GB" sz="2800" smtClean="0">
                <a:solidFill>
                  <a:schemeClr val="bg1"/>
                </a:solidFill>
              </a:rPr>
              <a:t>Lack of interest in important activities  </a:t>
            </a:r>
            <a:r>
              <a:rPr lang="en-GB" sz="2800" i="1" smtClean="0">
                <a:solidFill>
                  <a:schemeClr val="bg1"/>
                </a:solidFill>
              </a:rPr>
              <a:t>‘I have lost in socialising and in material things.  I don’t go shopping as much as and would rather stay at home where I feel safer</a:t>
            </a:r>
            <a:r>
              <a:rPr lang="en-GB" sz="2800" smtClean="0">
                <a:solidFill>
                  <a:schemeClr val="bg1"/>
                </a:solidFill>
              </a:rPr>
              <a:t>’</a:t>
            </a:r>
          </a:p>
          <a:p>
            <a:pPr eaLnBrk="1" hangingPunct="1">
              <a:lnSpc>
                <a:spcPct val="90000"/>
              </a:lnSpc>
            </a:pPr>
            <a:r>
              <a:rPr lang="en-GB" sz="2800" smtClean="0">
                <a:solidFill>
                  <a:schemeClr val="bg1"/>
                </a:solidFill>
              </a:rPr>
              <a:t>Restricted ability to experience feelings  ‘</a:t>
            </a:r>
            <a:r>
              <a:rPr lang="en-GB" sz="2800" i="1" smtClean="0">
                <a:solidFill>
                  <a:schemeClr val="bg1"/>
                </a:solidFill>
              </a:rPr>
              <a:t>all feelings ceased to be, at least on the surface, because one could not exist and at the same time live with such feelings of abhorrence, disgust and terror</a:t>
            </a:r>
            <a:r>
              <a:rPr lang="en-GB" sz="2800" smtClean="0">
                <a:solidFill>
                  <a:schemeClr val="bg1"/>
                </a:solidFill>
              </a:rPr>
              <a:t>’</a:t>
            </a:r>
          </a:p>
          <a:p>
            <a:pPr eaLnBrk="1" hangingPunct="1">
              <a:lnSpc>
                <a:spcPct val="90000"/>
              </a:lnSpc>
            </a:pPr>
            <a:r>
              <a:rPr lang="en-GB" sz="2800" smtClean="0">
                <a:solidFill>
                  <a:schemeClr val="bg1"/>
                </a:solidFill>
              </a:rPr>
              <a:t>Feeling of detachment or estrangement from others  ‘</a:t>
            </a:r>
            <a:r>
              <a:rPr lang="en-GB" sz="2800" i="1" smtClean="0">
                <a:solidFill>
                  <a:schemeClr val="bg1"/>
                </a:solidFill>
              </a:rPr>
              <a:t>My body feels much as if my head and body were separate.  It’s almost as if I am out of the room.  I can hear your questions but they feel like they are at a distance</a:t>
            </a:r>
            <a:r>
              <a:rPr lang="en-GB" sz="2400" i="1" smtClean="0">
                <a:solidFill>
                  <a:schemeClr val="bg1"/>
                </a:solidFill>
              </a:rPr>
              <a:t>’</a:t>
            </a:r>
          </a:p>
        </p:txBody>
      </p:sp>
      <p:sp>
        <p:nvSpPr>
          <p:cNvPr id="12292" name="Text Box 4"/>
          <p:cNvSpPr txBox="1">
            <a:spLocks noChangeArrowheads="1"/>
          </p:cNvSpPr>
          <p:nvPr/>
        </p:nvSpPr>
        <p:spPr bwMode="auto">
          <a:xfrm>
            <a:off x="357188" y="571500"/>
            <a:ext cx="7921625" cy="579438"/>
          </a:xfrm>
          <a:prstGeom prst="rect">
            <a:avLst/>
          </a:prstGeom>
          <a:noFill/>
          <a:ln w="9525">
            <a:noFill/>
            <a:miter lim="800000"/>
            <a:headEnd/>
            <a:tailEnd/>
          </a:ln>
        </p:spPr>
        <p:txBody>
          <a:bodyPr>
            <a:spAutoFit/>
          </a:bodyPr>
          <a:lstStyle/>
          <a:p>
            <a:pPr>
              <a:spcBef>
                <a:spcPct val="50000"/>
              </a:spcBef>
            </a:pPr>
            <a:r>
              <a:rPr lang="en-GB" sz="3200" i="1">
                <a:solidFill>
                  <a:schemeClr val="bg1"/>
                </a:solidFill>
              </a:rPr>
              <a:t>Mechanism 3: Emotional numbing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0"/>
            <a:ext cx="8229600" cy="1143000"/>
          </a:xfrm>
        </p:spPr>
        <p:txBody>
          <a:bodyPr/>
          <a:lstStyle/>
          <a:p>
            <a:pPr eaLnBrk="1" hangingPunct="1"/>
            <a:r>
              <a:rPr lang="en-GB" smtClean="0">
                <a:solidFill>
                  <a:schemeClr val="bg1"/>
                </a:solidFill>
              </a:rPr>
              <a:t>Four psychological mechanisms</a:t>
            </a:r>
          </a:p>
        </p:txBody>
      </p:sp>
      <p:sp>
        <p:nvSpPr>
          <p:cNvPr id="175107" name="Rectangle 3"/>
          <p:cNvSpPr>
            <a:spLocks noGrp="1" noChangeArrowheads="1"/>
          </p:cNvSpPr>
          <p:nvPr>
            <p:ph type="body" idx="1"/>
          </p:nvPr>
        </p:nvSpPr>
        <p:spPr>
          <a:xfrm>
            <a:off x="0" y="2286000"/>
            <a:ext cx="9001125" cy="5170488"/>
          </a:xfrm>
        </p:spPr>
        <p:txBody>
          <a:bodyPr/>
          <a:lstStyle/>
          <a:p>
            <a:pPr eaLnBrk="1" hangingPunct="1">
              <a:lnSpc>
                <a:spcPct val="90000"/>
              </a:lnSpc>
              <a:buFontTx/>
              <a:buNone/>
            </a:pPr>
            <a:r>
              <a:rPr lang="en-GB" dirty="0" smtClean="0">
                <a:solidFill>
                  <a:schemeClr val="bg1"/>
                </a:solidFill>
              </a:rPr>
              <a:t>	Avoidance</a:t>
            </a:r>
          </a:p>
          <a:p>
            <a:pPr eaLnBrk="1" hangingPunct="1">
              <a:lnSpc>
                <a:spcPct val="90000"/>
              </a:lnSpc>
            </a:pPr>
            <a:endParaRPr lang="en-GB" dirty="0" smtClean="0">
              <a:solidFill>
                <a:schemeClr val="bg1"/>
              </a:solidFill>
            </a:endParaRPr>
          </a:p>
          <a:p>
            <a:pPr marL="0" indent="0" eaLnBrk="1" hangingPunct="1">
              <a:lnSpc>
                <a:spcPct val="90000"/>
              </a:lnSpc>
              <a:buNone/>
            </a:pPr>
            <a:endParaRPr lang="en-GB" dirty="0" smtClean="0">
              <a:solidFill>
                <a:schemeClr val="bg1"/>
              </a:solidFill>
            </a:endParaRPr>
          </a:p>
        </p:txBody>
      </p:sp>
      <p:sp>
        <p:nvSpPr>
          <p:cNvPr id="13316" name="Text Box 4"/>
          <p:cNvSpPr txBox="1">
            <a:spLocks noChangeArrowheads="1"/>
          </p:cNvSpPr>
          <p:nvPr/>
        </p:nvSpPr>
        <p:spPr bwMode="auto">
          <a:xfrm>
            <a:off x="357188" y="1071563"/>
            <a:ext cx="8215312" cy="1077912"/>
          </a:xfrm>
          <a:prstGeom prst="rect">
            <a:avLst/>
          </a:prstGeom>
          <a:noFill/>
          <a:ln w="9525">
            <a:noFill/>
            <a:miter lim="800000"/>
            <a:headEnd/>
            <a:tailEnd/>
          </a:ln>
        </p:spPr>
        <p:txBody>
          <a:bodyPr>
            <a:spAutoFit/>
          </a:bodyPr>
          <a:lstStyle/>
          <a:p>
            <a:pPr>
              <a:spcBef>
                <a:spcPct val="50000"/>
              </a:spcBef>
            </a:pPr>
            <a:r>
              <a:rPr lang="en-GB" sz="3200" i="1">
                <a:solidFill>
                  <a:schemeClr val="bg1"/>
                </a:solidFill>
              </a:rPr>
              <a:t>Mechanism 4: refers to a style of handling emotions</a:t>
            </a:r>
          </a:p>
        </p:txBody>
      </p:sp>
    </p:spTree>
    <p:extLst>
      <p:ext uri="{BB962C8B-B14F-4D97-AF65-F5344CB8AC3E}">
        <p14:creationId xmlns:p14="http://schemas.microsoft.com/office/powerpoint/2010/main" val="6850127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1720" y="332656"/>
            <a:ext cx="5688632" cy="6480720"/>
          </a:xfrm>
        </p:spPr>
      </p:pic>
    </p:spTree>
    <p:extLst>
      <p:ext uri="{BB962C8B-B14F-4D97-AF65-F5344CB8AC3E}">
        <p14:creationId xmlns:p14="http://schemas.microsoft.com/office/powerpoint/2010/main" val="40771057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0"/>
            <a:ext cx="8229600" cy="1143000"/>
          </a:xfrm>
        </p:spPr>
        <p:txBody>
          <a:bodyPr/>
          <a:lstStyle/>
          <a:p>
            <a:pPr eaLnBrk="1" hangingPunct="1"/>
            <a:r>
              <a:rPr lang="en-GB" smtClean="0">
                <a:solidFill>
                  <a:schemeClr val="bg1"/>
                </a:solidFill>
              </a:rPr>
              <a:t>Four psychological mechanisms</a:t>
            </a:r>
          </a:p>
        </p:txBody>
      </p:sp>
      <p:sp>
        <p:nvSpPr>
          <p:cNvPr id="175107" name="Rectangle 3"/>
          <p:cNvSpPr>
            <a:spLocks noGrp="1" noChangeArrowheads="1"/>
          </p:cNvSpPr>
          <p:nvPr>
            <p:ph type="body" idx="1"/>
          </p:nvPr>
        </p:nvSpPr>
        <p:spPr>
          <a:xfrm>
            <a:off x="0" y="2286000"/>
            <a:ext cx="9001125" cy="5170488"/>
          </a:xfrm>
        </p:spPr>
        <p:txBody>
          <a:bodyPr/>
          <a:lstStyle/>
          <a:p>
            <a:pPr eaLnBrk="1" hangingPunct="1">
              <a:lnSpc>
                <a:spcPct val="90000"/>
              </a:lnSpc>
              <a:buFontTx/>
              <a:buNone/>
            </a:pPr>
            <a:r>
              <a:rPr lang="en-GB" smtClean="0">
                <a:solidFill>
                  <a:schemeClr val="bg1"/>
                </a:solidFill>
              </a:rPr>
              <a:t>	Avoidance</a:t>
            </a:r>
          </a:p>
          <a:p>
            <a:pPr eaLnBrk="1" hangingPunct="1">
              <a:lnSpc>
                <a:spcPct val="90000"/>
              </a:lnSpc>
            </a:pPr>
            <a:endParaRPr lang="en-GB" smtClean="0">
              <a:solidFill>
                <a:schemeClr val="bg1"/>
              </a:solidFill>
            </a:endParaRPr>
          </a:p>
          <a:p>
            <a:pPr eaLnBrk="1" hangingPunct="1">
              <a:lnSpc>
                <a:spcPct val="90000"/>
              </a:lnSpc>
            </a:pPr>
            <a:r>
              <a:rPr lang="en-GB" smtClean="0">
                <a:solidFill>
                  <a:schemeClr val="bg1"/>
                </a:solidFill>
              </a:rPr>
              <a:t>Avoiding thoughts, feelings or conversation associated with the trauma</a:t>
            </a:r>
          </a:p>
          <a:p>
            <a:pPr eaLnBrk="1" hangingPunct="1">
              <a:lnSpc>
                <a:spcPct val="90000"/>
              </a:lnSpc>
            </a:pPr>
            <a:r>
              <a:rPr lang="en-GB" smtClean="0">
                <a:solidFill>
                  <a:schemeClr val="bg1"/>
                </a:solidFill>
              </a:rPr>
              <a:t>Avoiding activities , places or people that arouse recollections of the trauma.</a:t>
            </a:r>
          </a:p>
        </p:txBody>
      </p:sp>
      <p:sp>
        <p:nvSpPr>
          <p:cNvPr id="13316" name="Text Box 4"/>
          <p:cNvSpPr txBox="1">
            <a:spLocks noChangeArrowheads="1"/>
          </p:cNvSpPr>
          <p:nvPr/>
        </p:nvSpPr>
        <p:spPr bwMode="auto">
          <a:xfrm>
            <a:off x="357188" y="1071563"/>
            <a:ext cx="8215312" cy="1077912"/>
          </a:xfrm>
          <a:prstGeom prst="rect">
            <a:avLst/>
          </a:prstGeom>
          <a:noFill/>
          <a:ln w="9525">
            <a:noFill/>
            <a:miter lim="800000"/>
            <a:headEnd/>
            <a:tailEnd/>
          </a:ln>
        </p:spPr>
        <p:txBody>
          <a:bodyPr>
            <a:spAutoFit/>
          </a:bodyPr>
          <a:lstStyle/>
          <a:p>
            <a:pPr>
              <a:spcBef>
                <a:spcPct val="50000"/>
              </a:spcBef>
            </a:pPr>
            <a:r>
              <a:rPr lang="en-GB" sz="3200" i="1">
                <a:solidFill>
                  <a:schemeClr val="bg1"/>
                </a:solidFill>
              </a:rPr>
              <a:t>Mechanism 4: refers to a style of handling emotions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1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827088" y="4437063"/>
            <a:ext cx="7632700" cy="2011362"/>
          </a:xfrm>
          <a:prstGeom prst="rect">
            <a:avLst/>
          </a:prstGeom>
          <a:noFill/>
          <a:ln w="9525">
            <a:noFill/>
            <a:miter lim="800000"/>
            <a:headEnd/>
            <a:tailEnd/>
          </a:ln>
        </p:spPr>
        <p:txBody>
          <a:bodyPr>
            <a:spAutoFit/>
          </a:bodyPr>
          <a:lstStyle/>
          <a:p>
            <a:endParaRPr lang="en-US" sz="1800">
              <a:solidFill>
                <a:schemeClr val="bg1"/>
              </a:solidFill>
            </a:endParaRPr>
          </a:p>
          <a:p>
            <a:r>
              <a:rPr lang="en-US" sz="2400">
                <a:solidFill>
                  <a:schemeClr val="bg1"/>
                </a:solidFill>
              </a:rPr>
              <a:t>NICE recommends “Prolonged Exposure” for adults in a safe environment.</a:t>
            </a:r>
            <a:r>
              <a:rPr lang="en-US" sz="1800">
                <a:solidFill>
                  <a:schemeClr val="bg1"/>
                </a:solidFill>
              </a:rPr>
              <a:t> (</a:t>
            </a:r>
            <a:r>
              <a:rPr lang="en-US" sz="1200">
                <a:solidFill>
                  <a:schemeClr val="bg1"/>
                </a:solidFill>
              </a:rPr>
              <a:t>National Institute of Clinical Excellence (2005) Post Traumatic Stress Disorder (PTSD) : The management of PTSD in adults and children in primary and secondary care. Clinical Guidance 26. March 2005.)</a:t>
            </a:r>
            <a:r>
              <a:rPr lang="en-US" sz="1800">
                <a:solidFill>
                  <a:schemeClr val="bg1"/>
                </a:solidFill>
              </a:rPr>
              <a:t/>
            </a:r>
            <a:br>
              <a:rPr lang="en-US" sz="1800">
                <a:solidFill>
                  <a:schemeClr val="bg1"/>
                </a:solidFill>
              </a:rPr>
            </a:br>
            <a:r>
              <a:rPr lang="en-US" sz="1800">
                <a:solidFill>
                  <a:schemeClr val="bg1"/>
                </a:solidFill>
              </a:rPr>
              <a:t/>
            </a:r>
            <a:br>
              <a:rPr lang="en-US" sz="1800">
                <a:solidFill>
                  <a:schemeClr val="bg1"/>
                </a:solidFill>
              </a:rPr>
            </a:br>
            <a:endParaRPr lang="en-GB" sz="1800">
              <a:solidFill>
                <a:schemeClr val="bg1"/>
              </a:solidFill>
            </a:endParaRPr>
          </a:p>
        </p:txBody>
      </p:sp>
      <p:pic>
        <p:nvPicPr>
          <p:cNvPr id="14339" name="Picture 3" descr="MCj03590530000[1]"/>
          <p:cNvPicPr>
            <a:picLocks noChangeAspect="1" noChangeArrowheads="1"/>
          </p:cNvPicPr>
          <p:nvPr/>
        </p:nvPicPr>
        <p:blipFill>
          <a:blip r:embed="rId2" cstate="print"/>
          <a:srcRect/>
          <a:stretch>
            <a:fillRect/>
          </a:stretch>
        </p:blipFill>
        <p:spPr bwMode="auto">
          <a:xfrm>
            <a:off x="2555875" y="260350"/>
            <a:ext cx="4535488" cy="3748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9144000" cy="1382713"/>
          </a:xfrm>
          <a:prstGeom prst="rect">
            <a:avLst/>
          </a:prstGeom>
          <a:solidFill>
            <a:schemeClr val="bg1"/>
          </a:solidFill>
          <a:ln w="9525">
            <a:solidFill>
              <a:srgbClr val="DCB894"/>
            </a:solidFill>
            <a:miter lim="800000"/>
            <a:headEnd/>
            <a:tailEnd/>
          </a:ln>
        </p:spPr>
        <p:txBody>
          <a:bodyPr>
            <a:spAutoFit/>
          </a:bodyPr>
          <a:lstStyle/>
          <a:p>
            <a:pPr algn="ctr">
              <a:spcBef>
                <a:spcPct val="50000"/>
              </a:spcBef>
            </a:pPr>
            <a:r>
              <a:rPr lang="en-GB" sz="2800" b="1">
                <a:solidFill>
                  <a:srgbClr val="996633"/>
                </a:solidFill>
              </a:rPr>
              <a:t>Like behavioural exposure for obsessions and phobias, exposure for the PTSD sufferer means facing the </a:t>
            </a:r>
            <a:r>
              <a:rPr lang="en-GB" sz="2800" b="1" i="1">
                <a:solidFill>
                  <a:srgbClr val="996633"/>
                </a:solidFill>
              </a:rPr>
              <a:t>memories</a:t>
            </a:r>
            <a:r>
              <a:rPr lang="en-GB" sz="2800" b="1">
                <a:solidFill>
                  <a:srgbClr val="996633"/>
                </a:solidFill>
              </a:rPr>
              <a:t> of the trauma.</a:t>
            </a:r>
          </a:p>
        </p:txBody>
      </p:sp>
      <p:pic>
        <p:nvPicPr>
          <p:cNvPr id="18435" name="Picture 3" descr="m_picchu_open_arms"/>
          <p:cNvPicPr>
            <a:picLocks noChangeAspect="1" noChangeArrowheads="1"/>
          </p:cNvPicPr>
          <p:nvPr/>
        </p:nvPicPr>
        <p:blipFill>
          <a:blip r:embed="rId2" cstate="print"/>
          <a:srcRect/>
          <a:stretch>
            <a:fillRect/>
          </a:stretch>
        </p:blipFill>
        <p:spPr bwMode="auto">
          <a:xfrm>
            <a:off x="1763713" y="1700213"/>
            <a:ext cx="5976937" cy="448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57188"/>
            <a:ext cx="9144000" cy="928687"/>
          </a:xfrm>
          <a:solidFill>
            <a:schemeClr val="bg1"/>
          </a:solidFill>
          <a:ln>
            <a:solidFill>
              <a:schemeClr val="bg1"/>
            </a:solidFill>
          </a:ln>
        </p:spPr>
        <p:txBody>
          <a:bodyPr/>
          <a:lstStyle/>
          <a:p>
            <a:pPr eaLnBrk="1" hangingPunct="1"/>
            <a:r>
              <a:rPr lang="en-GB" smtClean="0">
                <a:solidFill>
                  <a:srgbClr val="996633"/>
                </a:solidFill>
              </a:rPr>
              <a:t>‘Emotional Processing Therapy’</a:t>
            </a:r>
          </a:p>
        </p:txBody>
      </p:sp>
      <p:pic>
        <p:nvPicPr>
          <p:cNvPr id="20483" name="Picture 3" descr="Understanding Trauma (2)"/>
          <p:cNvPicPr>
            <a:picLocks noGrp="1" noChangeAspect="1" noChangeArrowheads="1"/>
          </p:cNvPicPr>
          <p:nvPr>
            <p:ph type="body" idx="1"/>
          </p:nvPr>
        </p:nvPicPr>
        <p:blipFill>
          <a:blip r:embed="rId2" cstate="print"/>
          <a:srcRect/>
          <a:stretch>
            <a:fillRect/>
          </a:stretch>
        </p:blipFill>
        <p:spPr>
          <a:xfrm>
            <a:off x="2771775" y="1989138"/>
            <a:ext cx="3240088" cy="4708525"/>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259632" y="1844824"/>
            <a:ext cx="6923112" cy="2836912"/>
          </a:xfrm>
          <a:solidFill>
            <a:schemeClr val="accent3">
              <a:lumMod val="85000"/>
            </a:schemeClr>
          </a:solidFill>
        </p:spPr>
        <p:txBody>
          <a:bodyPr/>
          <a:lstStyle/>
          <a:p>
            <a:pPr algn="ctr">
              <a:buNone/>
            </a:pPr>
            <a:r>
              <a:rPr lang="en-GB" sz="8000" dirty="0" smtClean="0">
                <a:latin typeface="Brush Script MT" pitchFamily="66" charset="0"/>
              </a:rPr>
              <a:t>The End</a:t>
            </a:r>
            <a:endParaRPr lang="en-GB" sz="8000" dirty="0">
              <a:latin typeface="Brush Script MT"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6shell~1"/>
          <p:cNvPicPr>
            <a:picLocks noChangeAspect="1" noChangeArrowheads="1"/>
          </p:cNvPicPr>
          <p:nvPr/>
        </p:nvPicPr>
        <p:blipFill>
          <a:blip r:embed="rId2" cstate="print"/>
          <a:srcRect/>
          <a:stretch>
            <a:fillRect/>
          </a:stretch>
        </p:blipFill>
        <p:spPr bwMode="auto">
          <a:xfrm>
            <a:off x="0" y="1"/>
            <a:ext cx="9144000" cy="6863506"/>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0" y="2492375"/>
            <a:ext cx="9144000" cy="1470025"/>
          </a:xfrm>
          <a:solidFill>
            <a:schemeClr val="bg1"/>
          </a:solidFill>
        </p:spPr>
        <p:txBody>
          <a:bodyPr/>
          <a:lstStyle/>
          <a:p>
            <a:r>
              <a:rPr lang="en-GB" dirty="0" smtClean="0">
                <a:solidFill>
                  <a:srgbClr val="996633"/>
                </a:solidFill>
              </a:rPr>
              <a:t>Susan</a:t>
            </a:r>
            <a:br>
              <a:rPr lang="en-GB" dirty="0" smtClean="0">
                <a:solidFill>
                  <a:srgbClr val="996633"/>
                </a:solidFill>
              </a:rPr>
            </a:br>
            <a:r>
              <a:rPr lang="en-GB" sz="2800" i="1" dirty="0" smtClean="0">
                <a:solidFill>
                  <a:srgbClr val="996633"/>
                </a:solidFill>
              </a:rPr>
              <a:t>Post Traumatic Growth</a:t>
            </a:r>
          </a:p>
        </p:txBody>
      </p:sp>
      <p:sp>
        <p:nvSpPr>
          <p:cNvPr id="2" name="Subtitle 1"/>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idx="4294967295"/>
          </p:nvPr>
        </p:nvSpPr>
        <p:spPr/>
        <p:txBody>
          <a:bodyPr/>
          <a:lstStyle/>
          <a:p>
            <a:pPr eaLnBrk="1" hangingPunct="1"/>
            <a:endParaRPr lang="en-US" smtClean="0"/>
          </a:p>
        </p:txBody>
      </p:sp>
      <p:pic>
        <p:nvPicPr>
          <p:cNvPr id="249859" name="Picture 2" descr="http://intell.rtaf.mi.th/intellFilesUpload/intellnews/46449-01.jpg"/>
          <p:cNvPicPr>
            <a:picLocks noChangeAspect="1" noChangeArrowheads="1"/>
          </p:cNvPicPr>
          <p:nvPr/>
        </p:nvPicPr>
        <p:blipFill>
          <a:blip r:embed="rId3" cstate="print"/>
          <a:srcRect/>
          <a:stretch>
            <a:fillRect/>
          </a:stretch>
        </p:blipFill>
        <p:spPr bwMode="auto">
          <a:xfrm>
            <a:off x="857250" y="571500"/>
            <a:ext cx="7620000" cy="564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7528" y="1600200"/>
            <a:ext cx="6788944" cy="452596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33" y="18548"/>
            <a:ext cx="9144000" cy="6839451"/>
          </a:xfrm>
          <a:prstGeom prst="rect">
            <a:avLst/>
          </a:prstGeom>
        </p:spPr>
      </p:pic>
    </p:spTree>
    <p:extLst>
      <p:ext uri="{BB962C8B-B14F-4D97-AF65-F5344CB8AC3E}">
        <p14:creationId xmlns:p14="http://schemas.microsoft.com/office/powerpoint/2010/main" val="14128914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777000"/>
          </a:xfrm>
          <a:prstGeom prst="rect">
            <a:avLst/>
          </a:prstGeom>
        </p:spPr>
      </p:pic>
    </p:spTree>
    <p:extLst>
      <p:ext uri="{BB962C8B-B14F-4D97-AF65-F5344CB8AC3E}">
        <p14:creationId xmlns:p14="http://schemas.microsoft.com/office/powerpoint/2010/main" val="27955653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13376"/>
          </a:xfrm>
          <a:prstGeom prst="rect">
            <a:avLst/>
          </a:prstGeom>
        </p:spPr>
      </p:pic>
    </p:spTree>
    <p:extLst>
      <p:ext uri="{BB962C8B-B14F-4D97-AF65-F5344CB8AC3E}">
        <p14:creationId xmlns:p14="http://schemas.microsoft.com/office/powerpoint/2010/main" val="463998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183113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565210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872137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098"/>
            <a:ext cx="9144000" cy="6847901"/>
          </a:xfrm>
          <a:prstGeom prst="rect">
            <a:avLst/>
          </a:prstGeom>
        </p:spPr>
      </p:pic>
    </p:spTree>
    <p:extLst>
      <p:ext uri="{BB962C8B-B14F-4D97-AF65-F5344CB8AC3E}">
        <p14:creationId xmlns:p14="http://schemas.microsoft.com/office/powerpoint/2010/main" val="1560869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250882" name="Rectangle 2"/>
          <p:cNvSpPr>
            <a:spLocks noGrp="1" noChangeArrowheads="1"/>
          </p:cNvSpPr>
          <p:nvPr>
            <p:ph type="title" idx="4294967295"/>
          </p:nvPr>
        </p:nvSpPr>
        <p:spPr>
          <a:solidFill>
            <a:schemeClr val="bg1"/>
          </a:solidFill>
        </p:spPr>
        <p:txBody>
          <a:bodyPr/>
          <a:lstStyle/>
          <a:p>
            <a:pPr eaLnBrk="1" hangingPunct="1"/>
            <a:r>
              <a:rPr lang="en-US" sz="3200" smtClean="0">
                <a:solidFill>
                  <a:srgbClr val="996633"/>
                </a:solidFill>
              </a:rPr>
              <a:t>Susan’s healthy reaction to the trauma</a:t>
            </a:r>
          </a:p>
        </p:txBody>
      </p:sp>
      <p:sp>
        <p:nvSpPr>
          <p:cNvPr id="4" name="TextBox 3"/>
          <p:cNvSpPr txBox="1">
            <a:spLocks noChangeArrowheads="1"/>
          </p:cNvSpPr>
          <p:nvPr/>
        </p:nvSpPr>
        <p:spPr bwMode="auto">
          <a:xfrm>
            <a:off x="928688" y="2428875"/>
            <a:ext cx="7500937" cy="3140075"/>
          </a:xfrm>
          <a:prstGeom prst="rect">
            <a:avLst/>
          </a:prstGeom>
          <a:noFill/>
          <a:ln w="9525">
            <a:noFill/>
            <a:miter lim="800000"/>
            <a:headEnd/>
            <a:tailEnd/>
          </a:ln>
        </p:spPr>
        <p:txBody>
          <a:bodyPr>
            <a:spAutoFit/>
          </a:bodyPr>
          <a:lstStyle/>
          <a:p>
            <a:pPr marL="742950" indent="-742950">
              <a:buFontTx/>
              <a:buAutoNum type="arabicPeriod"/>
            </a:pPr>
            <a:r>
              <a:rPr lang="en-GB" sz="2000">
                <a:solidFill>
                  <a:schemeClr val="bg1"/>
                </a:solidFill>
              </a:rPr>
              <a:t>The first night with the crew</a:t>
            </a:r>
          </a:p>
          <a:p>
            <a:pPr marL="742950" indent="-742950">
              <a:buFontTx/>
              <a:buAutoNum type="arabicPeriod"/>
            </a:pPr>
            <a:r>
              <a:rPr lang="en-GB" sz="2000">
                <a:solidFill>
                  <a:schemeClr val="bg1"/>
                </a:solidFill>
              </a:rPr>
              <a:t>Part of an excellent support group</a:t>
            </a:r>
          </a:p>
          <a:p>
            <a:pPr marL="742950" indent="-742950">
              <a:buFontTx/>
              <a:buAutoNum type="arabicPeriod"/>
            </a:pPr>
            <a:r>
              <a:rPr lang="en-GB" sz="2000">
                <a:solidFill>
                  <a:schemeClr val="bg1"/>
                </a:solidFill>
              </a:rPr>
              <a:t>Talking about the trauma to friends and family</a:t>
            </a:r>
          </a:p>
          <a:p>
            <a:pPr marL="742950" indent="-742950">
              <a:buFontTx/>
              <a:buAutoNum type="arabicPeriod"/>
            </a:pPr>
            <a:r>
              <a:rPr lang="en-GB" sz="2000">
                <a:solidFill>
                  <a:schemeClr val="bg1"/>
                </a:solidFill>
              </a:rPr>
              <a:t>Crying</a:t>
            </a:r>
          </a:p>
          <a:p>
            <a:pPr marL="742950" indent="-742950">
              <a:buFontTx/>
              <a:buAutoNum type="arabicPeriod"/>
            </a:pPr>
            <a:r>
              <a:rPr lang="en-GB" sz="2000">
                <a:solidFill>
                  <a:schemeClr val="bg1"/>
                </a:solidFill>
              </a:rPr>
              <a:t>Seeking out information about the crash</a:t>
            </a:r>
          </a:p>
          <a:p>
            <a:pPr marL="742950" indent="-742950">
              <a:buFontTx/>
              <a:buAutoNum type="arabicPeriod"/>
            </a:pPr>
            <a:r>
              <a:rPr lang="en-GB" sz="2000">
                <a:solidFill>
                  <a:schemeClr val="bg1"/>
                </a:solidFill>
              </a:rPr>
              <a:t>Talking to a trauma risk management staff member</a:t>
            </a:r>
          </a:p>
          <a:p>
            <a:pPr marL="742950" indent="-742950">
              <a:buFontTx/>
              <a:buAutoNum type="arabicPeriod"/>
            </a:pPr>
            <a:r>
              <a:rPr lang="en-GB" sz="2000">
                <a:solidFill>
                  <a:schemeClr val="bg1"/>
                </a:solidFill>
              </a:rPr>
              <a:t>Prior knowledge of PTSD</a:t>
            </a:r>
          </a:p>
          <a:p>
            <a:pPr marL="742950" indent="-742950">
              <a:buFontTx/>
              <a:buAutoNum type="arabicPeriod"/>
            </a:pPr>
            <a:r>
              <a:rPr lang="en-GB" sz="2000">
                <a:solidFill>
                  <a:schemeClr val="bg1"/>
                </a:solidFill>
              </a:rPr>
              <a:t>Getting back into an aircraft again</a:t>
            </a:r>
          </a:p>
          <a:p>
            <a:pPr marL="742950" indent="-742950">
              <a:buFontTx/>
              <a:buAutoNum type="arabicPeriod"/>
            </a:pPr>
            <a:r>
              <a:rPr lang="en-GB" sz="2000">
                <a:solidFill>
                  <a:schemeClr val="bg1"/>
                </a:solidFill>
              </a:rPr>
              <a:t>A wider philosophical perspective of her life</a:t>
            </a:r>
          </a:p>
          <a:p>
            <a:pPr marL="742950" indent="-742950">
              <a:buFontTx/>
              <a:buAutoNum type="arabicPeriod"/>
            </a:pPr>
            <a:r>
              <a:rPr lang="en-GB" sz="2000">
                <a:solidFill>
                  <a:schemeClr val="bg1"/>
                </a:solidFill>
              </a:rPr>
              <a:t>Generally aware of her own emotional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31386"/>
          </a:xfrm>
        </p:spPr>
      </p:pic>
    </p:spTree>
    <p:extLst>
      <p:ext uri="{BB962C8B-B14F-4D97-AF65-F5344CB8AC3E}">
        <p14:creationId xmlns:p14="http://schemas.microsoft.com/office/powerpoint/2010/main" val="41133364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916832"/>
            <a:ext cx="8424936" cy="1200329"/>
          </a:xfrm>
          <a:prstGeom prst="rect">
            <a:avLst/>
          </a:prstGeom>
          <a:noFill/>
        </p:spPr>
        <p:txBody>
          <a:bodyPr wrap="square" rtlCol="0">
            <a:spAutoFit/>
          </a:bodyPr>
          <a:lstStyle/>
          <a:p>
            <a:r>
              <a:rPr lang="en-GB" dirty="0" smtClean="0">
                <a:solidFill>
                  <a:schemeClr val="bg1"/>
                </a:solidFill>
              </a:rPr>
              <a:t>Part 2 </a:t>
            </a:r>
          </a:p>
          <a:p>
            <a:r>
              <a:rPr lang="en-GB" dirty="0" smtClean="0">
                <a:solidFill>
                  <a:schemeClr val="bg1"/>
                </a:solidFill>
              </a:rPr>
              <a:t>Emotional Processing therapy for PTSD</a:t>
            </a:r>
            <a:endParaRPr lang="en-GB" dirty="0">
              <a:solidFill>
                <a:schemeClr val="bg1"/>
              </a:solidFill>
            </a:endParaRPr>
          </a:p>
        </p:txBody>
      </p:sp>
    </p:spTree>
    <p:extLst>
      <p:ext uri="{BB962C8B-B14F-4D97-AF65-F5344CB8AC3E}">
        <p14:creationId xmlns:p14="http://schemas.microsoft.com/office/powerpoint/2010/main" val="24302663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98" y="0"/>
            <a:ext cx="9206397" cy="6858000"/>
          </a:xfrm>
          <a:prstGeom prst="rect">
            <a:avLst/>
          </a:prstGeom>
        </p:spPr>
      </p:pic>
    </p:spTree>
    <p:extLst>
      <p:ext uri="{BB962C8B-B14F-4D97-AF65-F5344CB8AC3E}">
        <p14:creationId xmlns:p14="http://schemas.microsoft.com/office/powerpoint/2010/main" val="20305298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97" y="12699"/>
            <a:ext cx="9160997" cy="6845301"/>
          </a:xfrm>
          <a:prstGeom prst="rect">
            <a:avLst/>
          </a:prstGeom>
        </p:spPr>
      </p:pic>
    </p:spTree>
    <p:extLst>
      <p:ext uri="{BB962C8B-B14F-4D97-AF65-F5344CB8AC3E}">
        <p14:creationId xmlns:p14="http://schemas.microsoft.com/office/powerpoint/2010/main" val="874772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 y="0"/>
            <a:ext cx="9148276" cy="6858000"/>
          </a:xfrm>
          <a:prstGeom prst="rect">
            <a:avLst/>
          </a:prstGeom>
        </p:spPr>
      </p:pic>
    </p:spTree>
    <p:extLst>
      <p:ext uri="{BB962C8B-B14F-4D97-AF65-F5344CB8AC3E}">
        <p14:creationId xmlns:p14="http://schemas.microsoft.com/office/powerpoint/2010/main" val="30863804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endParaRPr lang="en-US" smtClean="0"/>
          </a:p>
        </p:txBody>
      </p:sp>
      <p:sp>
        <p:nvSpPr>
          <p:cNvPr id="231427" name="Rectangle 3"/>
          <p:cNvSpPr>
            <a:spLocks noGrp="1" noChangeArrowheads="1"/>
          </p:cNvSpPr>
          <p:nvPr>
            <p:ph type="body" idx="1"/>
          </p:nvPr>
        </p:nvSpPr>
        <p:spPr/>
        <p:txBody>
          <a:bodyPr/>
          <a:lstStyle/>
          <a:p>
            <a:endParaRPr lang="en-US" smtClean="0"/>
          </a:p>
        </p:txBody>
      </p:sp>
      <p:pic>
        <p:nvPicPr>
          <p:cNvPr id="231428" name="Picture 4" descr="twintowers"/>
          <p:cNvPicPr>
            <a:picLocks noChangeAspect="1" noChangeArrowheads="1"/>
          </p:cNvPicPr>
          <p:nvPr/>
        </p:nvPicPr>
        <p:blipFill>
          <a:blip r:embed="rId2" cstate="print"/>
          <a:srcRect/>
          <a:stretch>
            <a:fillRect/>
          </a:stretch>
        </p:blipFill>
        <p:spPr bwMode="auto">
          <a:xfrm>
            <a:off x="468313" y="404813"/>
            <a:ext cx="8207375" cy="5832475"/>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232450" name="Text Box 2"/>
          <p:cNvSpPr txBox="1">
            <a:spLocks noChangeArrowheads="1"/>
          </p:cNvSpPr>
          <p:nvPr/>
        </p:nvSpPr>
        <p:spPr bwMode="auto">
          <a:xfrm>
            <a:off x="1219200" y="1066800"/>
            <a:ext cx="6858000" cy="788988"/>
          </a:xfrm>
          <a:prstGeom prst="rect">
            <a:avLst/>
          </a:prstGeom>
          <a:solidFill>
            <a:schemeClr val="bg1"/>
          </a:solidFill>
          <a:ln w="9525">
            <a:solidFill>
              <a:schemeClr val="tx1"/>
            </a:solidFill>
            <a:miter lim="800000"/>
            <a:headEnd/>
            <a:tailEnd/>
          </a:ln>
          <a:effectLst/>
        </p:spPr>
        <p:txBody>
          <a:bodyPr>
            <a:spAutoFit/>
          </a:bodyPr>
          <a:lstStyle/>
          <a:p>
            <a:pPr>
              <a:spcBef>
                <a:spcPct val="50000"/>
              </a:spcBef>
              <a:tabLst>
                <a:tab pos="952500" algn="l"/>
              </a:tabLst>
            </a:pPr>
            <a:r>
              <a:rPr lang="en-GB" sz="1800"/>
              <a:t>	</a:t>
            </a:r>
            <a:endParaRPr lang="en-GB" sz="2000">
              <a:latin typeface="Arial Black" pitchFamily="34" charset="0"/>
            </a:endParaRPr>
          </a:p>
          <a:p>
            <a:pPr>
              <a:spcBef>
                <a:spcPct val="50000"/>
              </a:spcBef>
              <a:tabLst>
                <a:tab pos="952500" algn="l"/>
              </a:tabLst>
            </a:pPr>
            <a:r>
              <a:rPr lang="en-GB" sz="1800"/>
              <a:t>					</a:t>
            </a:r>
          </a:p>
        </p:txBody>
      </p:sp>
      <p:sp>
        <p:nvSpPr>
          <p:cNvPr id="232451" name="Text Box 3"/>
          <p:cNvSpPr txBox="1">
            <a:spLocks noChangeArrowheads="1"/>
          </p:cNvSpPr>
          <p:nvPr/>
        </p:nvSpPr>
        <p:spPr bwMode="auto">
          <a:xfrm>
            <a:off x="152400" y="3124200"/>
            <a:ext cx="990600" cy="650875"/>
          </a:xfrm>
          <a:prstGeom prst="rect">
            <a:avLst/>
          </a:prstGeom>
          <a:solidFill>
            <a:schemeClr val="bg1"/>
          </a:solidFill>
          <a:ln w="9525">
            <a:solidFill>
              <a:schemeClr val="tx1"/>
            </a:solidFill>
            <a:miter lim="800000"/>
            <a:headEnd/>
            <a:tailEnd/>
          </a:ln>
          <a:effectLst/>
        </p:spPr>
        <p:txBody>
          <a:bodyPr lIns="54000" rIns="54000">
            <a:spAutoFit/>
          </a:bodyPr>
          <a:lstStyle/>
          <a:p>
            <a:pPr algn="ctr">
              <a:spcBef>
                <a:spcPct val="50000"/>
              </a:spcBef>
            </a:pPr>
            <a:r>
              <a:rPr lang="en-GB" sz="1800" b="1">
                <a:solidFill>
                  <a:srgbClr val="996633"/>
                </a:solidFill>
              </a:rPr>
              <a:t>INPUT</a:t>
            </a:r>
            <a:br>
              <a:rPr lang="en-GB" sz="1800" b="1">
                <a:solidFill>
                  <a:srgbClr val="996633"/>
                </a:solidFill>
              </a:rPr>
            </a:br>
            <a:r>
              <a:rPr lang="en-GB" sz="1800" b="1">
                <a:solidFill>
                  <a:srgbClr val="996633"/>
                </a:solidFill>
              </a:rPr>
              <a:t>EVENT</a:t>
            </a:r>
          </a:p>
        </p:txBody>
      </p:sp>
      <p:sp>
        <p:nvSpPr>
          <p:cNvPr id="232452" name="AutoShape 4"/>
          <p:cNvSpPr>
            <a:spLocks noChangeArrowheads="1"/>
          </p:cNvSpPr>
          <p:nvPr/>
        </p:nvSpPr>
        <p:spPr bwMode="auto">
          <a:xfrm>
            <a:off x="1179513" y="3276600"/>
            <a:ext cx="420687" cy="304800"/>
          </a:xfrm>
          <a:prstGeom prst="rightArrow">
            <a:avLst>
              <a:gd name="adj1" fmla="val 50000"/>
              <a:gd name="adj2" fmla="val 34505"/>
            </a:avLst>
          </a:prstGeom>
          <a:solidFill>
            <a:schemeClr val="bg1"/>
          </a:solidFill>
          <a:ln w="9525">
            <a:solidFill>
              <a:schemeClr val="tx1"/>
            </a:solidFill>
            <a:miter lim="800000"/>
            <a:headEnd/>
            <a:tailEnd/>
          </a:ln>
          <a:effectLst/>
        </p:spPr>
        <p:txBody>
          <a:bodyPr wrap="none" anchor="ctr"/>
          <a:lstStyle/>
          <a:p>
            <a:endParaRPr lang="en-GB"/>
          </a:p>
        </p:txBody>
      </p:sp>
      <p:sp>
        <p:nvSpPr>
          <p:cNvPr id="232453" name="Text Box 5"/>
          <p:cNvSpPr txBox="1">
            <a:spLocks noChangeArrowheads="1"/>
          </p:cNvSpPr>
          <p:nvPr/>
        </p:nvSpPr>
        <p:spPr bwMode="auto">
          <a:xfrm>
            <a:off x="1639888" y="4649788"/>
            <a:ext cx="2211387" cy="650875"/>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en-GB" sz="1800" b="1">
                <a:solidFill>
                  <a:srgbClr val="996633"/>
                </a:solidFill>
              </a:rPr>
              <a:t>past memories</a:t>
            </a:r>
            <a:br>
              <a:rPr lang="en-GB" sz="1800" b="1">
                <a:solidFill>
                  <a:srgbClr val="996633"/>
                </a:solidFill>
              </a:rPr>
            </a:br>
            <a:r>
              <a:rPr lang="en-GB" sz="1800" b="1">
                <a:solidFill>
                  <a:srgbClr val="996633"/>
                </a:solidFill>
              </a:rPr>
              <a:t>emotion schemas</a:t>
            </a:r>
          </a:p>
        </p:txBody>
      </p:sp>
      <p:sp>
        <p:nvSpPr>
          <p:cNvPr id="232454" name="Line 6"/>
          <p:cNvSpPr>
            <a:spLocks noChangeShapeType="1"/>
          </p:cNvSpPr>
          <p:nvPr/>
        </p:nvSpPr>
        <p:spPr bwMode="auto">
          <a:xfrm flipV="1">
            <a:off x="1835150" y="4292600"/>
            <a:ext cx="73025" cy="288925"/>
          </a:xfrm>
          <a:prstGeom prst="line">
            <a:avLst/>
          </a:prstGeom>
          <a:noFill/>
          <a:ln w="9525">
            <a:solidFill>
              <a:schemeClr val="bg1"/>
            </a:solidFill>
            <a:round/>
            <a:headEnd/>
            <a:tailEnd type="triangle" w="med" len="med"/>
          </a:ln>
          <a:effectLst/>
        </p:spPr>
        <p:txBody>
          <a:bodyPr/>
          <a:lstStyle/>
          <a:p>
            <a:endParaRPr lang="en-GB"/>
          </a:p>
        </p:txBody>
      </p:sp>
      <p:graphicFrame>
        <p:nvGraphicFramePr>
          <p:cNvPr id="232455" name="Group 7"/>
          <p:cNvGraphicFramePr>
            <a:graphicFrameLocks noGrp="1"/>
          </p:cNvGraphicFramePr>
          <p:nvPr/>
        </p:nvGraphicFramePr>
        <p:xfrm>
          <a:off x="3048000" y="2636838"/>
          <a:ext cx="3124200" cy="1831340"/>
        </p:xfrm>
        <a:graphic>
          <a:graphicData uri="http://schemas.openxmlformats.org/drawingml/2006/table">
            <a:tbl>
              <a:tblPr/>
              <a:tblGrid>
                <a:gridCol w="3124200"/>
              </a:tblGrid>
              <a:tr h="2873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996633"/>
                          </a:solidFill>
                          <a:effectLst/>
                          <a:latin typeface="Arial" charset="0"/>
                        </a:rPr>
                        <a:t>EMOTIONAL EXPERIENCE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996633"/>
                          </a:solidFill>
                          <a:effectLst/>
                          <a:latin typeface="Arial" charset="0"/>
                        </a:rPr>
                        <a:t>experienced as gestalt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06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996633"/>
                          </a:solidFill>
                          <a:effectLst/>
                          <a:latin typeface="Arial" charset="0"/>
                        </a:rPr>
                        <a:t>awareness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19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996633"/>
                          </a:solidFill>
                          <a:effectLst/>
                          <a:latin typeface="Arial" charset="0"/>
                        </a:rPr>
                        <a:t>labelling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8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996633"/>
                          </a:solidFill>
                          <a:effectLst/>
                          <a:latin typeface="Arial" charset="0"/>
                        </a:rPr>
                        <a:t>linking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32469" name="AutoShape 21"/>
          <p:cNvSpPr>
            <a:spLocks noChangeArrowheads="1"/>
          </p:cNvSpPr>
          <p:nvPr/>
        </p:nvSpPr>
        <p:spPr bwMode="auto">
          <a:xfrm>
            <a:off x="2627313" y="3284538"/>
            <a:ext cx="420687" cy="304800"/>
          </a:xfrm>
          <a:prstGeom prst="rightArrow">
            <a:avLst>
              <a:gd name="adj1" fmla="val 50000"/>
              <a:gd name="adj2" fmla="val 34505"/>
            </a:avLst>
          </a:prstGeom>
          <a:solidFill>
            <a:schemeClr val="bg1"/>
          </a:solidFill>
          <a:ln w="9525">
            <a:solidFill>
              <a:schemeClr val="tx1"/>
            </a:solidFill>
            <a:miter lim="800000"/>
            <a:headEnd/>
            <a:tailEnd/>
          </a:ln>
          <a:effectLst/>
        </p:spPr>
        <p:txBody>
          <a:bodyPr wrap="none" anchor="ctr"/>
          <a:lstStyle/>
          <a:p>
            <a:endParaRPr lang="en-GB"/>
          </a:p>
        </p:txBody>
      </p:sp>
      <p:sp>
        <p:nvSpPr>
          <p:cNvPr id="232470" name="AutoShape 22"/>
          <p:cNvSpPr>
            <a:spLocks noChangeArrowheads="1"/>
          </p:cNvSpPr>
          <p:nvPr/>
        </p:nvSpPr>
        <p:spPr bwMode="auto">
          <a:xfrm>
            <a:off x="6248400" y="3276600"/>
            <a:ext cx="420688" cy="304800"/>
          </a:xfrm>
          <a:prstGeom prst="rightArrow">
            <a:avLst>
              <a:gd name="adj1" fmla="val 50000"/>
              <a:gd name="adj2" fmla="val 34505"/>
            </a:avLst>
          </a:prstGeom>
          <a:solidFill>
            <a:schemeClr val="bg1"/>
          </a:solidFill>
          <a:ln w="9525">
            <a:solidFill>
              <a:schemeClr val="tx1"/>
            </a:solidFill>
            <a:miter lim="800000"/>
            <a:headEnd/>
            <a:tailEnd/>
          </a:ln>
          <a:effectLst/>
        </p:spPr>
        <p:txBody>
          <a:bodyPr wrap="none" anchor="ctr"/>
          <a:lstStyle/>
          <a:p>
            <a:endParaRPr lang="en-GB"/>
          </a:p>
        </p:txBody>
      </p:sp>
      <p:sp>
        <p:nvSpPr>
          <p:cNvPr id="232471" name="Text Box 23"/>
          <p:cNvSpPr txBox="1">
            <a:spLocks noChangeArrowheads="1"/>
          </p:cNvSpPr>
          <p:nvPr/>
        </p:nvSpPr>
        <p:spPr bwMode="auto">
          <a:xfrm>
            <a:off x="6781800" y="3200400"/>
            <a:ext cx="1752600" cy="590550"/>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n-GB" sz="1600" b="1">
                <a:solidFill>
                  <a:srgbClr val="996633"/>
                </a:solidFill>
              </a:rPr>
              <a:t>EMOTIONAL EXPRESSION</a:t>
            </a:r>
          </a:p>
        </p:txBody>
      </p:sp>
      <p:sp>
        <p:nvSpPr>
          <p:cNvPr id="232472" name="AutoShape 24"/>
          <p:cNvSpPr>
            <a:spLocks noChangeArrowheads="1"/>
          </p:cNvSpPr>
          <p:nvPr/>
        </p:nvSpPr>
        <p:spPr bwMode="auto">
          <a:xfrm>
            <a:off x="8647113" y="3276600"/>
            <a:ext cx="420687" cy="304800"/>
          </a:xfrm>
          <a:prstGeom prst="rightArrow">
            <a:avLst>
              <a:gd name="adj1" fmla="val 50000"/>
              <a:gd name="adj2" fmla="val 34505"/>
            </a:avLst>
          </a:prstGeom>
          <a:solidFill>
            <a:schemeClr val="bg1"/>
          </a:solidFill>
          <a:ln w="9525">
            <a:solidFill>
              <a:schemeClr val="tx1"/>
            </a:solidFill>
            <a:miter lim="800000"/>
            <a:headEnd/>
            <a:tailEnd/>
          </a:ln>
          <a:effectLst/>
        </p:spPr>
        <p:txBody>
          <a:bodyPr wrap="none" anchor="ctr"/>
          <a:lstStyle/>
          <a:p>
            <a:endParaRPr lang="en-GB"/>
          </a:p>
        </p:txBody>
      </p:sp>
      <p:sp>
        <p:nvSpPr>
          <p:cNvPr id="232473" name="Text Box 25"/>
          <p:cNvSpPr txBox="1">
            <a:spLocks noChangeArrowheads="1"/>
          </p:cNvSpPr>
          <p:nvPr/>
        </p:nvSpPr>
        <p:spPr bwMode="auto">
          <a:xfrm>
            <a:off x="3886200" y="1524000"/>
            <a:ext cx="1371600" cy="366713"/>
          </a:xfrm>
          <a:prstGeom prst="rect">
            <a:avLst/>
          </a:prstGeom>
          <a:noFill/>
          <a:ln w="9525">
            <a:noFill/>
            <a:miter lim="800000"/>
            <a:headEnd/>
            <a:tailEnd/>
          </a:ln>
          <a:effectLst/>
        </p:spPr>
        <p:txBody>
          <a:bodyPr>
            <a:spAutoFit/>
          </a:bodyPr>
          <a:lstStyle/>
          <a:p>
            <a:pPr>
              <a:spcBef>
                <a:spcPct val="50000"/>
              </a:spcBef>
            </a:pPr>
            <a:r>
              <a:rPr lang="en-GB" sz="1800"/>
              <a:t>experience</a:t>
            </a:r>
          </a:p>
        </p:txBody>
      </p:sp>
      <p:sp>
        <p:nvSpPr>
          <p:cNvPr id="232474" name="Text Box 26"/>
          <p:cNvSpPr txBox="1">
            <a:spLocks noChangeArrowheads="1"/>
          </p:cNvSpPr>
          <p:nvPr/>
        </p:nvSpPr>
        <p:spPr bwMode="auto">
          <a:xfrm>
            <a:off x="6781800" y="1549400"/>
            <a:ext cx="1371600" cy="366713"/>
          </a:xfrm>
          <a:prstGeom prst="rect">
            <a:avLst/>
          </a:prstGeom>
          <a:noFill/>
          <a:ln w="9525">
            <a:noFill/>
            <a:miter lim="800000"/>
            <a:headEnd/>
            <a:tailEnd/>
          </a:ln>
          <a:effectLst/>
        </p:spPr>
        <p:txBody>
          <a:bodyPr>
            <a:spAutoFit/>
          </a:bodyPr>
          <a:lstStyle/>
          <a:p>
            <a:pPr>
              <a:spcBef>
                <a:spcPct val="50000"/>
              </a:spcBef>
            </a:pPr>
            <a:r>
              <a:rPr lang="en-GB" sz="1800"/>
              <a:t>expression</a:t>
            </a:r>
          </a:p>
        </p:txBody>
      </p:sp>
      <p:sp>
        <p:nvSpPr>
          <p:cNvPr id="232475" name="Text Box 27"/>
          <p:cNvSpPr txBox="1">
            <a:spLocks noChangeArrowheads="1"/>
          </p:cNvSpPr>
          <p:nvPr/>
        </p:nvSpPr>
        <p:spPr bwMode="auto">
          <a:xfrm>
            <a:off x="1255713" y="1549400"/>
            <a:ext cx="868362" cy="366713"/>
          </a:xfrm>
          <a:prstGeom prst="rect">
            <a:avLst/>
          </a:prstGeom>
          <a:noFill/>
          <a:ln w="9525">
            <a:noFill/>
            <a:miter lim="800000"/>
            <a:headEnd/>
            <a:tailEnd/>
          </a:ln>
          <a:effectLst/>
        </p:spPr>
        <p:txBody>
          <a:bodyPr>
            <a:spAutoFit/>
          </a:bodyPr>
          <a:lstStyle/>
          <a:p>
            <a:pPr>
              <a:spcBef>
                <a:spcPct val="50000"/>
              </a:spcBef>
            </a:pPr>
            <a:r>
              <a:rPr lang="en-GB" sz="1800"/>
              <a:t>input</a:t>
            </a:r>
          </a:p>
        </p:txBody>
      </p:sp>
      <p:sp>
        <p:nvSpPr>
          <p:cNvPr id="232476" name="Line 28"/>
          <p:cNvSpPr>
            <a:spLocks noChangeShapeType="1"/>
          </p:cNvSpPr>
          <p:nvPr/>
        </p:nvSpPr>
        <p:spPr bwMode="auto">
          <a:xfrm>
            <a:off x="4572000" y="1916113"/>
            <a:ext cx="0" cy="720725"/>
          </a:xfrm>
          <a:prstGeom prst="line">
            <a:avLst/>
          </a:prstGeom>
          <a:noFill/>
          <a:ln w="9525">
            <a:solidFill>
              <a:schemeClr val="bg1"/>
            </a:solidFill>
            <a:round/>
            <a:headEnd/>
            <a:tailEnd type="triangle" w="med" len="med"/>
          </a:ln>
          <a:effectLst/>
        </p:spPr>
        <p:txBody>
          <a:bodyPr/>
          <a:lstStyle/>
          <a:p>
            <a:endParaRPr lang="en-GB"/>
          </a:p>
        </p:txBody>
      </p:sp>
      <p:sp>
        <p:nvSpPr>
          <p:cNvPr id="232477" name="Line 29"/>
          <p:cNvSpPr>
            <a:spLocks noChangeShapeType="1"/>
          </p:cNvSpPr>
          <p:nvPr/>
        </p:nvSpPr>
        <p:spPr bwMode="auto">
          <a:xfrm>
            <a:off x="7812088" y="1916113"/>
            <a:ext cx="431800" cy="1296987"/>
          </a:xfrm>
          <a:prstGeom prst="line">
            <a:avLst/>
          </a:prstGeom>
          <a:noFill/>
          <a:ln w="9525">
            <a:solidFill>
              <a:schemeClr val="bg1"/>
            </a:solidFill>
            <a:round/>
            <a:headEnd/>
            <a:tailEnd type="triangle" w="med" len="med"/>
          </a:ln>
          <a:effectLst/>
        </p:spPr>
        <p:txBody>
          <a:bodyPr/>
          <a:lstStyle/>
          <a:p>
            <a:endParaRPr lang="en-GB"/>
          </a:p>
        </p:txBody>
      </p:sp>
      <p:sp>
        <p:nvSpPr>
          <p:cNvPr id="232478" name="Text Box 30"/>
          <p:cNvSpPr txBox="1">
            <a:spLocks noChangeArrowheads="1"/>
          </p:cNvSpPr>
          <p:nvPr/>
        </p:nvSpPr>
        <p:spPr bwMode="auto">
          <a:xfrm>
            <a:off x="2268538" y="1052513"/>
            <a:ext cx="5184775" cy="396875"/>
          </a:xfrm>
          <a:prstGeom prst="rect">
            <a:avLst/>
          </a:prstGeom>
          <a:noFill/>
          <a:ln w="9525">
            <a:noFill/>
            <a:miter lim="800000"/>
            <a:headEnd/>
            <a:tailEnd/>
          </a:ln>
          <a:effectLst/>
        </p:spPr>
        <p:txBody>
          <a:bodyPr>
            <a:spAutoFit/>
          </a:bodyPr>
          <a:lstStyle/>
          <a:p>
            <a:pPr>
              <a:spcBef>
                <a:spcPct val="50000"/>
              </a:spcBef>
            </a:pPr>
            <a:r>
              <a:rPr lang="en-GB" sz="2000">
                <a:latin typeface="Arial Black" pitchFamily="34" charset="0"/>
              </a:rPr>
              <a:t>C O N T R O L   O F   E M O T I O N S</a:t>
            </a:r>
          </a:p>
        </p:txBody>
      </p:sp>
      <p:sp>
        <p:nvSpPr>
          <p:cNvPr id="232479" name="Text Box 31"/>
          <p:cNvSpPr txBox="1">
            <a:spLocks noChangeArrowheads="1"/>
          </p:cNvSpPr>
          <p:nvPr/>
        </p:nvSpPr>
        <p:spPr bwMode="auto">
          <a:xfrm>
            <a:off x="0" y="44450"/>
            <a:ext cx="9144000" cy="519113"/>
          </a:xfrm>
          <a:prstGeom prst="rect">
            <a:avLst/>
          </a:prstGeom>
          <a:solidFill>
            <a:schemeClr val="bg1"/>
          </a:solidFill>
          <a:ln w="9525">
            <a:noFill/>
            <a:miter lim="800000"/>
            <a:headEnd/>
            <a:tailEnd/>
          </a:ln>
          <a:effectLst/>
        </p:spPr>
        <p:txBody>
          <a:bodyPr anchor="ctr" anchorCtr="1">
            <a:spAutoFit/>
          </a:bodyPr>
          <a:lstStyle/>
          <a:p>
            <a:pPr algn="ctr">
              <a:spcBef>
                <a:spcPct val="50000"/>
              </a:spcBef>
            </a:pPr>
            <a:r>
              <a:rPr lang="en-GB" sz="2800">
                <a:solidFill>
                  <a:srgbClr val="996633"/>
                </a:solidFill>
                <a:latin typeface="Verdana" pitchFamily="34" charset="0"/>
              </a:rPr>
              <a:t>Post traumatic stress disorder</a:t>
            </a:r>
            <a:endParaRPr lang="en-GB" sz="1400">
              <a:solidFill>
                <a:srgbClr val="996633"/>
              </a:solidFill>
              <a:latin typeface="Verdana" pitchFamily="34" charset="0"/>
            </a:endParaRPr>
          </a:p>
        </p:txBody>
      </p:sp>
      <p:sp>
        <p:nvSpPr>
          <p:cNvPr id="232480" name="Text Box 32"/>
          <p:cNvSpPr txBox="1">
            <a:spLocks noChangeArrowheads="1"/>
          </p:cNvSpPr>
          <p:nvPr/>
        </p:nvSpPr>
        <p:spPr bwMode="auto">
          <a:xfrm>
            <a:off x="152400" y="4649788"/>
            <a:ext cx="1179513" cy="650875"/>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en-GB" sz="1800" b="1">
                <a:solidFill>
                  <a:srgbClr val="996633"/>
                </a:solidFill>
              </a:rPr>
              <a:t>memory</a:t>
            </a:r>
            <a:br>
              <a:rPr lang="en-GB" sz="1800" b="1">
                <a:solidFill>
                  <a:srgbClr val="996633"/>
                </a:solidFill>
              </a:rPr>
            </a:br>
            <a:r>
              <a:rPr lang="en-GB" sz="1800" b="1">
                <a:solidFill>
                  <a:srgbClr val="996633"/>
                </a:solidFill>
              </a:rPr>
              <a:t>of input</a:t>
            </a:r>
          </a:p>
        </p:txBody>
      </p:sp>
      <p:sp>
        <p:nvSpPr>
          <p:cNvPr id="232481" name="AutoShape 33"/>
          <p:cNvSpPr>
            <a:spLocks noChangeArrowheads="1"/>
          </p:cNvSpPr>
          <p:nvPr/>
        </p:nvSpPr>
        <p:spPr bwMode="auto">
          <a:xfrm rot="1472193">
            <a:off x="1203325" y="1854200"/>
            <a:ext cx="200025" cy="1289050"/>
          </a:xfrm>
          <a:prstGeom prst="downArrow">
            <a:avLst>
              <a:gd name="adj1" fmla="val 50000"/>
              <a:gd name="adj2" fmla="val 161111"/>
            </a:avLst>
          </a:prstGeom>
          <a:solidFill>
            <a:srgbClr val="993366"/>
          </a:solidFill>
          <a:ln w="9525">
            <a:solidFill>
              <a:schemeClr val="tx1"/>
            </a:solidFill>
            <a:miter lim="800000"/>
            <a:headEnd/>
            <a:tailEnd/>
          </a:ln>
          <a:effectLst/>
        </p:spPr>
        <p:txBody>
          <a:bodyPr vert="eaVert" wrap="none" anchor="ctr"/>
          <a:lstStyle/>
          <a:p>
            <a:endParaRPr lang="en-GB"/>
          </a:p>
        </p:txBody>
      </p:sp>
      <p:sp>
        <p:nvSpPr>
          <p:cNvPr id="232482" name="AutoShape 34"/>
          <p:cNvSpPr>
            <a:spLocks noChangeArrowheads="1"/>
          </p:cNvSpPr>
          <p:nvPr/>
        </p:nvSpPr>
        <p:spPr bwMode="auto">
          <a:xfrm rot="9368549" flipH="1">
            <a:off x="398463" y="3787775"/>
            <a:ext cx="168275" cy="877888"/>
          </a:xfrm>
          <a:prstGeom prst="downArrow">
            <a:avLst>
              <a:gd name="adj1" fmla="val 50000"/>
              <a:gd name="adj2" fmla="val 130425"/>
            </a:avLst>
          </a:prstGeom>
          <a:solidFill>
            <a:srgbClr val="993366"/>
          </a:solidFill>
          <a:ln w="9525">
            <a:solidFill>
              <a:schemeClr val="tx1"/>
            </a:solidFill>
            <a:miter lim="800000"/>
            <a:headEnd/>
            <a:tailEnd/>
          </a:ln>
          <a:effectLst/>
        </p:spPr>
        <p:txBody>
          <a:bodyPr vert="eaVert" wrap="none" anchor="ctr"/>
          <a:lstStyle/>
          <a:p>
            <a:endParaRPr lang="en-GB"/>
          </a:p>
        </p:txBody>
      </p:sp>
      <p:sp>
        <p:nvSpPr>
          <p:cNvPr id="232483" name="Text Box 35"/>
          <p:cNvSpPr txBox="1">
            <a:spLocks noChangeArrowheads="1"/>
          </p:cNvSpPr>
          <p:nvPr/>
        </p:nvSpPr>
        <p:spPr bwMode="auto">
          <a:xfrm>
            <a:off x="36513" y="1046163"/>
            <a:ext cx="1079500" cy="366712"/>
          </a:xfrm>
          <a:prstGeom prst="rect">
            <a:avLst/>
          </a:prstGeom>
          <a:solidFill>
            <a:srgbClr val="993366"/>
          </a:solidFill>
          <a:ln w="9525">
            <a:noFill/>
            <a:miter lim="800000"/>
            <a:headEnd/>
            <a:tailEnd/>
          </a:ln>
          <a:effectLst/>
        </p:spPr>
        <p:txBody>
          <a:bodyPr>
            <a:spAutoFit/>
          </a:bodyPr>
          <a:lstStyle/>
          <a:p>
            <a:pPr algn="ctr">
              <a:spcBef>
                <a:spcPct val="50000"/>
              </a:spcBef>
            </a:pPr>
            <a:r>
              <a:rPr lang="en-GB" sz="1800">
                <a:solidFill>
                  <a:schemeClr val="bg1"/>
                </a:solidFill>
              </a:rPr>
              <a:t>Therapy</a:t>
            </a:r>
          </a:p>
        </p:txBody>
      </p:sp>
      <p:sp>
        <p:nvSpPr>
          <p:cNvPr id="232484" name="Text Box 36"/>
          <p:cNvSpPr txBox="1">
            <a:spLocks noChangeArrowheads="1"/>
          </p:cNvSpPr>
          <p:nvPr/>
        </p:nvSpPr>
        <p:spPr bwMode="auto">
          <a:xfrm>
            <a:off x="1547813" y="3236913"/>
            <a:ext cx="1223962" cy="336550"/>
          </a:xfrm>
          <a:prstGeom prst="rect">
            <a:avLst/>
          </a:prstGeom>
          <a:noFill/>
          <a:ln w="9525">
            <a:noFill/>
            <a:miter lim="800000"/>
            <a:headEnd/>
            <a:tailEnd/>
          </a:ln>
          <a:effectLst/>
        </p:spPr>
        <p:txBody>
          <a:bodyPr>
            <a:spAutoFit/>
          </a:bodyPr>
          <a:lstStyle/>
          <a:p>
            <a:pPr>
              <a:spcBef>
                <a:spcPct val="50000"/>
              </a:spcBef>
            </a:pPr>
            <a:r>
              <a:rPr lang="en-GB" sz="1600" b="1">
                <a:solidFill>
                  <a:schemeClr val="bg1"/>
                </a:solidFill>
              </a:rPr>
              <a:t>Appraisal</a:t>
            </a:r>
          </a:p>
        </p:txBody>
      </p:sp>
      <p:sp>
        <p:nvSpPr>
          <p:cNvPr id="232485" name="Text Box 37"/>
          <p:cNvSpPr txBox="1">
            <a:spLocks noChangeArrowheads="1"/>
          </p:cNvSpPr>
          <p:nvPr/>
        </p:nvSpPr>
        <p:spPr bwMode="auto">
          <a:xfrm>
            <a:off x="1403350" y="3716338"/>
            <a:ext cx="1455738" cy="581025"/>
          </a:xfrm>
          <a:prstGeom prst="rect">
            <a:avLst/>
          </a:prstGeom>
          <a:noFill/>
          <a:ln w="9525">
            <a:noFill/>
            <a:miter lim="800000"/>
            <a:headEnd/>
            <a:tailEnd/>
          </a:ln>
          <a:effectLst/>
        </p:spPr>
        <p:txBody>
          <a:bodyPr>
            <a:spAutoFit/>
          </a:bodyPr>
          <a:lstStyle/>
          <a:p>
            <a:pPr algn="ctr">
              <a:spcBef>
                <a:spcPct val="50000"/>
              </a:spcBef>
            </a:pPr>
            <a:r>
              <a:rPr lang="en-GB" sz="1600" b="1">
                <a:solidFill>
                  <a:schemeClr val="bg1"/>
                </a:solidFill>
              </a:rPr>
              <a:t>Of meaning of event</a:t>
            </a:r>
          </a:p>
        </p:txBody>
      </p:sp>
      <p:sp>
        <p:nvSpPr>
          <p:cNvPr id="232486" name="Text Box 38"/>
          <p:cNvSpPr txBox="1">
            <a:spLocks noChangeArrowheads="1"/>
          </p:cNvSpPr>
          <p:nvPr/>
        </p:nvSpPr>
        <p:spPr bwMode="auto">
          <a:xfrm>
            <a:off x="1403350" y="2852738"/>
            <a:ext cx="1311275" cy="336550"/>
          </a:xfrm>
          <a:prstGeom prst="rect">
            <a:avLst/>
          </a:prstGeom>
          <a:noFill/>
          <a:ln w="9525">
            <a:noFill/>
            <a:miter lim="800000"/>
            <a:headEnd/>
            <a:tailEnd/>
          </a:ln>
          <a:effectLst/>
        </p:spPr>
        <p:txBody>
          <a:bodyPr>
            <a:spAutoFit/>
          </a:bodyPr>
          <a:lstStyle/>
          <a:p>
            <a:pPr algn="ctr">
              <a:spcBef>
                <a:spcPct val="50000"/>
              </a:spcBef>
            </a:pPr>
            <a:r>
              <a:rPr lang="en-GB" sz="1600" b="1">
                <a:solidFill>
                  <a:schemeClr val="bg1"/>
                </a:solidFill>
              </a:rPr>
              <a:t>Of emotion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repeatCount="indefinite" fill="hold" grpId="0" nodeType="clickEffect">
                                  <p:stCondLst>
                                    <p:cond delay="0"/>
                                  </p:stCondLst>
                                  <p:childTnLst>
                                    <p:set>
                                      <p:cBhvr>
                                        <p:cTn id="6" dur="1" fill="hold">
                                          <p:stCondLst>
                                            <p:cond delay="0"/>
                                          </p:stCondLst>
                                        </p:cTn>
                                        <p:tgtEl>
                                          <p:spTgt spid="232482"/>
                                        </p:tgtEl>
                                        <p:attrNameLst>
                                          <p:attrName>style.visibility</p:attrName>
                                        </p:attrNameLst>
                                      </p:cBhvr>
                                      <p:to>
                                        <p:strVal val="visible"/>
                                      </p:to>
                                    </p:set>
                                    <p:animEffect transition="in" filter="strips(upRight)">
                                      <p:cBhvr>
                                        <p:cTn id="7" dur="1000"/>
                                        <p:tgtEl>
                                          <p:spTgt spid="23248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repeatCount="indefinite" fill="hold" grpId="0" nodeType="clickEffect">
                                  <p:stCondLst>
                                    <p:cond delay="0"/>
                                  </p:stCondLst>
                                  <p:childTnLst>
                                    <p:set>
                                      <p:cBhvr>
                                        <p:cTn id="11" dur="1" fill="hold">
                                          <p:stCondLst>
                                            <p:cond delay="0"/>
                                          </p:stCondLst>
                                        </p:cTn>
                                        <p:tgtEl>
                                          <p:spTgt spid="232481"/>
                                        </p:tgtEl>
                                        <p:attrNameLst>
                                          <p:attrName>style.visibility</p:attrName>
                                        </p:attrNameLst>
                                      </p:cBhvr>
                                      <p:to>
                                        <p:strVal val="visible"/>
                                      </p:to>
                                    </p:set>
                                    <p:animEffect transition="in" filter="strips(downLeft)">
                                      <p:cBhvr>
                                        <p:cTn id="12" dur="1000"/>
                                        <p:tgtEl>
                                          <p:spTgt spid="23248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32483"/>
                                        </p:tgtEl>
                                        <p:attrNameLst>
                                          <p:attrName>style.visibility</p:attrName>
                                        </p:attrNameLst>
                                      </p:cBhvr>
                                      <p:to>
                                        <p:strVal val="visible"/>
                                      </p:to>
                                    </p:set>
                                  </p:childTnLst>
                                </p:cTn>
                              </p:par>
                            </p:childTnLst>
                          </p:cTn>
                        </p:par>
                        <p:par>
                          <p:cTn id="17" fill="hold">
                            <p:stCondLst>
                              <p:cond delay="0"/>
                            </p:stCondLst>
                            <p:childTnLst>
                              <p:par>
                                <p:cTn id="18" presetID="36" presetClass="path" presetSubtype="0" accel="50000" decel="50000" fill="hold" grpId="0" nodeType="afterEffect">
                                  <p:stCondLst>
                                    <p:cond delay="0"/>
                                  </p:stCondLst>
                                  <p:childTnLst>
                                    <p:animMotion origin="layout" path="M -8.33333E-7 3.18003E-6 L -8.33333E-7 0.09175 C -8.33333E-7 0.13311 0.02274 0.18396 0.04115 0.18396 L 0.08264 0.18396 " pathEditMode="relative" rAng="0" ptsTypes="FfFF">
                                      <p:cBhvr>
                                        <p:cTn id="19" dur="2000" fill="hold"/>
                                        <p:tgtEl>
                                          <p:spTgt spid="232483"/>
                                        </p:tgtEl>
                                        <p:attrNameLst>
                                          <p:attrName>ppt_x</p:attrName>
                                          <p:attrName>ppt_y</p:attrName>
                                        </p:attrNameLst>
                                      </p:cBhvr>
                                      <p:rCtr x="4100" y="9200"/>
                                    </p:animMotion>
                                  </p:childTnLst>
                                </p:cTn>
                              </p:par>
                              <p:par>
                                <p:cTn id="20" presetID="10" presetClass="exit" presetSubtype="0" fill="hold" grpId="1" nodeType="withEffect">
                                  <p:stCondLst>
                                    <p:cond delay="0"/>
                                  </p:stCondLst>
                                  <p:childTnLst>
                                    <p:animEffect transition="out" filter="fade">
                                      <p:cBhvr>
                                        <p:cTn id="21" dur="2000"/>
                                        <p:tgtEl>
                                          <p:spTgt spid="232481"/>
                                        </p:tgtEl>
                                      </p:cBhvr>
                                    </p:animEffect>
                                    <p:set>
                                      <p:cBhvr>
                                        <p:cTn id="22" dur="1" fill="hold">
                                          <p:stCondLst>
                                            <p:cond delay="1999"/>
                                          </p:stCondLst>
                                        </p:cTn>
                                        <p:tgtEl>
                                          <p:spTgt spid="23248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2000" fill="hold"/>
                                        <p:tgtEl>
                                          <p:spTgt spid="232480"/>
                                        </p:tgtEl>
                                        <p:attrNameLst>
                                          <p:attrName>fillcolor</p:attrName>
                                        </p:attrNameLst>
                                      </p:cBhvr>
                                      <p:to>
                                        <a:srgbClr val="993366"/>
                                      </p:to>
                                    </p:animClr>
                                    <p:set>
                                      <p:cBhvr>
                                        <p:cTn id="27" dur="2000" fill="hold"/>
                                        <p:tgtEl>
                                          <p:spTgt spid="232480"/>
                                        </p:tgtEl>
                                        <p:attrNameLst>
                                          <p:attrName>fill.type</p:attrName>
                                        </p:attrNameLst>
                                      </p:cBhvr>
                                      <p:to>
                                        <p:strVal val="solid"/>
                                      </p:to>
                                    </p:set>
                                    <p:set>
                                      <p:cBhvr>
                                        <p:cTn id="28" dur="2000" fill="hold"/>
                                        <p:tgtEl>
                                          <p:spTgt spid="232480"/>
                                        </p:tgtEl>
                                        <p:attrNameLst>
                                          <p:attrName>fill.on</p:attrName>
                                        </p:attrNameLst>
                                      </p:cBhvr>
                                      <p:to>
                                        <p:strVal val="true"/>
                                      </p:to>
                                    </p:set>
                                  </p:childTnLst>
                                </p:cTn>
                              </p:par>
                              <p:par>
                                <p:cTn id="29" presetID="3" presetClass="emph" presetSubtype="2" fill="hold" grpId="0" nodeType="withEffect">
                                  <p:stCondLst>
                                    <p:cond delay="0"/>
                                  </p:stCondLst>
                                  <p:childTnLst>
                                    <p:animClr clrSpc="rgb" dir="cw">
                                      <p:cBhvr override="childStyle">
                                        <p:cTn id="30" dur="2000" fill="hold"/>
                                        <p:tgtEl>
                                          <p:spTgt spid="232480"/>
                                        </p:tgtEl>
                                        <p:attrNameLst>
                                          <p:attrName>style.color</p:attrName>
                                        </p:attrNameLst>
                                      </p:cBhvr>
                                      <p:to>
                                        <a:schemeClr val="bg1"/>
                                      </p:to>
                                    </p:animClr>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232451"/>
                                        </p:tgtEl>
                                        <p:attrNameLst>
                                          <p:attrName>fillcolor</p:attrName>
                                        </p:attrNameLst>
                                      </p:cBhvr>
                                      <p:to>
                                        <a:srgbClr val="993366"/>
                                      </p:to>
                                    </p:animClr>
                                    <p:set>
                                      <p:cBhvr>
                                        <p:cTn id="35" dur="2000" fill="hold"/>
                                        <p:tgtEl>
                                          <p:spTgt spid="232451"/>
                                        </p:tgtEl>
                                        <p:attrNameLst>
                                          <p:attrName>fill.type</p:attrName>
                                        </p:attrNameLst>
                                      </p:cBhvr>
                                      <p:to>
                                        <p:strVal val="solid"/>
                                      </p:to>
                                    </p:set>
                                    <p:set>
                                      <p:cBhvr>
                                        <p:cTn id="36" dur="2000" fill="hold"/>
                                        <p:tgtEl>
                                          <p:spTgt spid="232451"/>
                                        </p:tgtEl>
                                        <p:attrNameLst>
                                          <p:attrName>fill.on</p:attrName>
                                        </p:attrNameLst>
                                      </p:cBhvr>
                                      <p:to>
                                        <p:strVal val="true"/>
                                      </p:to>
                                    </p:set>
                                  </p:childTnLst>
                                </p:cTn>
                              </p:par>
                            </p:childTnLst>
                          </p:cTn>
                        </p:par>
                        <p:par>
                          <p:cTn id="37" fill="hold">
                            <p:stCondLst>
                              <p:cond delay="2000"/>
                            </p:stCondLst>
                            <p:childTnLst>
                              <p:par>
                                <p:cTn id="38" presetID="3" presetClass="emph" presetSubtype="2" fill="hold" grpId="0" nodeType="afterEffect">
                                  <p:stCondLst>
                                    <p:cond delay="0"/>
                                  </p:stCondLst>
                                  <p:childTnLst>
                                    <p:animClr clrSpc="rgb" dir="cw">
                                      <p:cBhvr override="childStyle">
                                        <p:cTn id="39" dur="2000" fill="hold"/>
                                        <p:tgtEl>
                                          <p:spTgt spid="232451"/>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animBg="1"/>
      <p:bldP spid="232480" grpId="0" animBg="1"/>
      <p:bldP spid="232481" grpId="0" animBg="1"/>
      <p:bldP spid="232481" grpId="1" animBg="1"/>
      <p:bldP spid="232482" grpId="0" animBg="1"/>
      <p:bldP spid="232483" grpId="0" animBg="1"/>
      <p:bldP spid="232483"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233474" name="Text Box 2"/>
          <p:cNvSpPr txBox="1">
            <a:spLocks noChangeArrowheads="1"/>
          </p:cNvSpPr>
          <p:nvPr/>
        </p:nvSpPr>
        <p:spPr bwMode="auto">
          <a:xfrm>
            <a:off x="1219200" y="1066800"/>
            <a:ext cx="6858000" cy="788988"/>
          </a:xfrm>
          <a:prstGeom prst="rect">
            <a:avLst/>
          </a:prstGeom>
          <a:solidFill>
            <a:schemeClr val="bg1"/>
          </a:solidFill>
          <a:ln w="9525">
            <a:solidFill>
              <a:schemeClr val="tx1"/>
            </a:solidFill>
            <a:miter lim="800000"/>
            <a:headEnd/>
            <a:tailEnd/>
          </a:ln>
          <a:effectLst/>
        </p:spPr>
        <p:txBody>
          <a:bodyPr>
            <a:spAutoFit/>
          </a:bodyPr>
          <a:lstStyle/>
          <a:p>
            <a:pPr>
              <a:spcBef>
                <a:spcPct val="50000"/>
              </a:spcBef>
              <a:tabLst>
                <a:tab pos="952500" algn="l"/>
              </a:tabLst>
            </a:pPr>
            <a:r>
              <a:rPr lang="en-GB" sz="1800">
                <a:solidFill>
                  <a:srgbClr val="996633"/>
                </a:solidFill>
              </a:rPr>
              <a:t>	</a:t>
            </a:r>
            <a:endParaRPr lang="en-GB" sz="2000">
              <a:solidFill>
                <a:srgbClr val="996633"/>
              </a:solidFill>
              <a:latin typeface="Arial Black" pitchFamily="34" charset="0"/>
            </a:endParaRPr>
          </a:p>
          <a:p>
            <a:pPr>
              <a:spcBef>
                <a:spcPct val="50000"/>
              </a:spcBef>
              <a:tabLst>
                <a:tab pos="952500" algn="l"/>
              </a:tabLst>
            </a:pPr>
            <a:r>
              <a:rPr lang="en-GB" sz="1800">
                <a:solidFill>
                  <a:srgbClr val="996633"/>
                </a:solidFill>
              </a:rPr>
              <a:t>					</a:t>
            </a:r>
          </a:p>
        </p:txBody>
      </p:sp>
      <p:sp>
        <p:nvSpPr>
          <p:cNvPr id="233475" name="Text Box 3"/>
          <p:cNvSpPr txBox="1">
            <a:spLocks noChangeArrowheads="1"/>
          </p:cNvSpPr>
          <p:nvPr/>
        </p:nvSpPr>
        <p:spPr bwMode="auto">
          <a:xfrm>
            <a:off x="152400" y="3124200"/>
            <a:ext cx="990600" cy="650875"/>
          </a:xfrm>
          <a:prstGeom prst="rect">
            <a:avLst/>
          </a:prstGeom>
          <a:solidFill>
            <a:srgbClr val="993366"/>
          </a:solidFill>
          <a:ln w="9525">
            <a:solidFill>
              <a:schemeClr val="tx1"/>
            </a:solidFill>
            <a:miter lim="800000"/>
            <a:headEnd/>
            <a:tailEnd/>
          </a:ln>
          <a:effectLst/>
        </p:spPr>
        <p:txBody>
          <a:bodyPr lIns="54000" rIns="54000">
            <a:spAutoFit/>
          </a:bodyPr>
          <a:lstStyle/>
          <a:p>
            <a:pPr algn="ctr">
              <a:spcBef>
                <a:spcPct val="50000"/>
              </a:spcBef>
            </a:pPr>
            <a:r>
              <a:rPr lang="en-GB" sz="1800">
                <a:solidFill>
                  <a:schemeClr val="bg1"/>
                </a:solidFill>
              </a:rPr>
              <a:t>INPUT</a:t>
            </a:r>
            <a:br>
              <a:rPr lang="en-GB" sz="1800">
                <a:solidFill>
                  <a:schemeClr val="bg1"/>
                </a:solidFill>
              </a:rPr>
            </a:br>
            <a:r>
              <a:rPr lang="en-GB" sz="1800">
                <a:solidFill>
                  <a:schemeClr val="bg1"/>
                </a:solidFill>
              </a:rPr>
              <a:t>EVENT</a:t>
            </a:r>
          </a:p>
        </p:txBody>
      </p:sp>
      <p:sp>
        <p:nvSpPr>
          <p:cNvPr id="233476" name="AutoShape 4"/>
          <p:cNvSpPr>
            <a:spLocks noChangeArrowheads="1"/>
          </p:cNvSpPr>
          <p:nvPr/>
        </p:nvSpPr>
        <p:spPr bwMode="auto">
          <a:xfrm>
            <a:off x="1179513" y="3276600"/>
            <a:ext cx="420687" cy="304800"/>
          </a:xfrm>
          <a:prstGeom prst="rightArrow">
            <a:avLst>
              <a:gd name="adj1" fmla="val 50000"/>
              <a:gd name="adj2" fmla="val 34505"/>
            </a:avLst>
          </a:prstGeom>
          <a:solidFill>
            <a:schemeClr val="bg1"/>
          </a:solidFill>
          <a:ln w="9525">
            <a:solidFill>
              <a:schemeClr val="tx1"/>
            </a:solidFill>
            <a:miter lim="800000"/>
            <a:headEnd/>
            <a:tailEnd/>
          </a:ln>
          <a:effectLst/>
        </p:spPr>
        <p:txBody>
          <a:bodyPr wrap="none" anchor="ctr"/>
          <a:lstStyle/>
          <a:p>
            <a:endParaRPr lang="en-GB"/>
          </a:p>
        </p:txBody>
      </p:sp>
      <p:sp>
        <p:nvSpPr>
          <p:cNvPr id="233477" name="Text Box 5"/>
          <p:cNvSpPr txBox="1">
            <a:spLocks noChangeArrowheads="1"/>
          </p:cNvSpPr>
          <p:nvPr/>
        </p:nvSpPr>
        <p:spPr bwMode="auto">
          <a:xfrm>
            <a:off x="1639888" y="4649788"/>
            <a:ext cx="2211387" cy="650875"/>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en-GB" sz="1800" b="1">
                <a:solidFill>
                  <a:srgbClr val="996633"/>
                </a:solidFill>
              </a:rPr>
              <a:t>past memories</a:t>
            </a:r>
            <a:br>
              <a:rPr lang="en-GB" sz="1800" b="1">
                <a:solidFill>
                  <a:srgbClr val="996633"/>
                </a:solidFill>
              </a:rPr>
            </a:br>
            <a:r>
              <a:rPr lang="en-GB" sz="1800" b="1">
                <a:solidFill>
                  <a:srgbClr val="996633"/>
                </a:solidFill>
              </a:rPr>
              <a:t>emotion schemas</a:t>
            </a:r>
          </a:p>
        </p:txBody>
      </p:sp>
      <p:sp>
        <p:nvSpPr>
          <p:cNvPr id="233478" name="Line 6"/>
          <p:cNvSpPr>
            <a:spLocks noChangeShapeType="1"/>
          </p:cNvSpPr>
          <p:nvPr/>
        </p:nvSpPr>
        <p:spPr bwMode="auto">
          <a:xfrm flipV="1">
            <a:off x="1835150" y="4292600"/>
            <a:ext cx="144463" cy="288925"/>
          </a:xfrm>
          <a:prstGeom prst="line">
            <a:avLst/>
          </a:prstGeom>
          <a:noFill/>
          <a:ln w="9525">
            <a:solidFill>
              <a:schemeClr val="bg1"/>
            </a:solidFill>
            <a:round/>
            <a:headEnd/>
            <a:tailEnd type="triangle" w="med" len="med"/>
          </a:ln>
          <a:effectLst/>
        </p:spPr>
        <p:txBody>
          <a:bodyPr/>
          <a:lstStyle/>
          <a:p>
            <a:endParaRPr lang="en-GB"/>
          </a:p>
        </p:txBody>
      </p:sp>
      <p:graphicFrame>
        <p:nvGraphicFramePr>
          <p:cNvPr id="233479" name="Group 7"/>
          <p:cNvGraphicFramePr>
            <a:graphicFrameLocks noGrp="1"/>
          </p:cNvGraphicFramePr>
          <p:nvPr/>
        </p:nvGraphicFramePr>
        <p:xfrm>
          <a:off x="3048000" y="2636838"/>
          <a:ext cx="3124200" cy="1831340"/>
        </p:xfrm>
        <a:graphic>
          <a:graphicData uri="http://schemas.openxmlformats.org/drawingml/2006/table">
            <a:tbl>
              <a:tblPr/>
              <a:tblGrid>
                <a:gridCol w="3124200"/>
              </a:tblGrid>
              <a:tr h="2873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bg1"/>
                          </a:solidFill>
                          <a:effectLst/>
                          <a:latin typeface="Arial" charset="0"/>
                        </a:rPr>
                        <a:t>EMOTIONAL EXPERIENCE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66"/>
                    </a:solidFill>
                  </a:tcPr>
                </a:tc>
              </a:tr>
              <a:tr h="304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bg1"/>
                          </a:solidFill>
                          <a:effectLst/>
                          <a:latin typeface="Arial" charset="0"/>
                        </a:rPr>
                        <a:t>experienced as gestalt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66"/>
                    </a:solidFill>
                  </a:tcPr>
                </a:tc>
              </a:tr>
              <a:tr h="3206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bg1"/>
                          </a:solidFill>
                          <a:effectLst/>
                          <a:latin typeface="Arial" charset="0"/>
                        </a:rPr>
                        <a:t>awareness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66"/>
                    </a:solidFill>
                  </a:tcPr>
                </a:tc>
              </a:tr>
              <a:tr h="3619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bg1"/>
                          </a:solidFill>
                          <a:effectLst/>
                          <a:latin typeface="Arial" charset="0"/>
                        </a:rPr>
                        <a:t>labelling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66"/>
                    </a:solidFill>
                  </a:tcPr>
                </a:tc>
              </a:tr>
              <a:tr h="368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bg1"/>
                          </a:solidFill>
                          <a:effectLst/>
                          <a:latin typeface="Arial" charset="0"/>
                        </a:rPr>
                        <a:t>linking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66"/>
                    </a:solidFill>
                  </a:tcPr>
                </a:tc>
              </a:tr>
            </a:tbl>
          </a:graphicData>
        </a:graphic>
      </p:graphicFrame>
      <p:sp>
        <p:nvSpPr>
          <p:cNvPr id="233493" name="AutoShape 21"/>
          <p:cNvSpPr>
            <a:spLocks noChangeArrowheads="1"/>
          </p:cNvSpPr>
          <p:nvPr/>
        </p:nvSpPr>
        <p:spPr bwMode="auto">
          <a:xfrm>
            <a:off x="2627313" y="3284538"/>
            <a:ext cx="420687" cy="304800"/>
          </a:xfrm>
          <a:prstGeom prst="rightArrow">
            <a:avLst>
              <a:gd name="adj1" fmla="val 50000"/>
              <a:gd name="adj2" fmla="val 34505"/>
            </a:avLst>
          </a:prstGeom>
          <a:solidFill>
            <a:schemeClr val="bg1"/>
          </a:solidFill>
          <a:ln w="9525">
            <a:solidFill>
              <a:schemeClr val="tx1"/>
            </a:solidFill>
            <a:miter lim="800000"/>
            <a:headEnd/>
            <a:tailEnd/>
          </a:ln>
          <a:effectLst/>
        </p:spPr>
        <p:txBody>
          <a:bodyPr wrap="none" anchor="ctr"/>
          <a:lstStyle/>
          <a:p>
            <a:endParaRPr lang="en-GB"/>
          </a:p>
        </p:txBody>
      </p:sp>
      <p:sp>
        <p:nvSpPr>
          <p:cNvPr id="233494" name="AutoShape 22"/>
          <p:cNvSpPr>
            <a:spLocks noChangeArrowheads="1"/>
          </p:cNvSpPr>
          <p:nvPr/>
        </p:nvSpPr>
        <p:spPr bwMode="auto">
          <a:xfrm>
            <a:off x="6248400" y="3276600"/>
            <a:ext cx="420688" cy="304800"/>
          </a:xfrm>
          <a:prstGeom prst="rightArrow">
            <a:avLst>
              <a:gd name="adj1" fmla="val 50000"/>
              <a:gd name="adj2" fmla="val 34505"/>
            </a:avLst>
          </a:prstGeom>
          <a:noFill/>
          <a:ln w="9525">
            <a:solidFill>
              <a:schemeClr val="tx1"/>
            </a:solidFill>
            <a:miter lim="800000"/>
            <a:headEnd/>
            <a:tailEnd/>
          </a:ln>
          <a:effectLst/>
        </p:spPr>
        <p:txBody>
          <a:bodyPr wrap="none" anchor="ctr"/>
          <a:lstStyle/>
          <a:p>
            <a:endParaRPr lang="en-GB"/>
          </a:p>
        </p:txBody>
      </p:sp>
      <p:sp>
        <p:nvSpPr>
          <p:cNvPr id="233495" name="Text Box 23"/>
          <p:cNvSpPr txBox="1">
            <a:spLocks noChangeArrowheads="1"/>
          </p:cNvSpPr>
          <p:nvPr/>
        </p:nvSpPr>
        <p:spPr bwMode="auto">
          <a:xfrm>
            <a:off x="6781800" y="3200400"/>
            <a:ext cx="1752600" cy="590550"/>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n-GB" sz="1600" b="1">
                <a:solidFill>
                  <a:srgbClr val="996633"/>
                </a:solidFill>
              </a:rPr>
              <a:t>EMOTIONAL EXPRESSION</a:t>
            </a:r>
          </a:p>
        </p:txBody>
      </p:sp>
      <p:sp>
        <p:nvSpPr>
          <p:cNvPr id="233496" name="AutoShape 24"/>
          <p:cNvSpPr>
            <a:spLocks noChangeArrowheads="1"/>
          </p:cNvSpPr>
          <p:nvPr/>
        </p:nvSpPr>
        <p:spPr bwMode="auto">
          <a:xfrm>
            <a:off x="8647113" y="3276600"/>
            <a:ext cx="420687" cy="304800"/>
          </a:xfrm>
          <a:prstGeom prst="rightArrow">
            <a:avLst>
              <a:gd name="adj1" fmla="val 50000"/>
              <a:gd name="adj2" fmla="val 34505"/>
            </a:avLst>
          </a:prstGeom>
          <a:noFill/>
          <a:ln w="9525">
            <a:solidFill>
              <a:schemeClr val="tx1"/>
            </a:solidFill>
            <a:miter lim="800000"/>
            <a:headEnd/>
            <a:tailEnd/>
          </a:ln>
          <a:effectLst/>
        </p:spPr>
        <p:txBody>
          <a:bodyPr wrap="none" anchor="ctr"/>
          <a:lstStyle/>
          <a:p>
            <a:endParaRPr lang="en-GB"/>
          </a:p>
        </p:txBody>
      </p:sp>
      <p:sp>
        <p:nvSpPr>
          <p:cNvPr id="233497" name="Text Box 25"/>
          <p:cNvSpPr txBox="1">
            <a:spLocks noChangeArrowheads="1"/>
          </p:cNvSpPr>
          <p:nvPr/>
        </p:nvSpPr>
        <p:spPr bwMode="auto">
          <a:xfrm>
            <a:off x="3886200" y="1524000"/>
            <a:ext cx="1371600" cy="366713"/>
          </a:xfrm>
          <a:prstGeom prst="rect">
            <a:avLst/>
          </a:prstGeom>
          <a:noFill/>
          <a:ln w="9525">
            <a:noFill/>
            <a:miter lim="800000"/>
            <a:headEnd/>
            <a:tailEnd/>
          </a:ln>
          <a:effectLst/>
        </p:spPr>
        <p:txBody>
          <a:bodyPr>
            <a:spAutoFit/>
          </a:bodyPr>
          <a:lstStyle/>
          <a:p>
            <a:pPr>
              <a:spcBef>
                <a:spcPct val="50000"/>
              </a:spcBef>
            </a:pPr>
            <a:r>
              <a:rPr lang="en-GB" sz="1800"/>
              <a:t>experience</a:t>
            </a:r>
          </a:p>
        </p:txBody>
      </p:sp>
      <p:sp>
        <p:nvSpPr>
          <p:cNvPr id="233498" name="Text Box 26"/>
          <p:cNvSpPr txBox="1">
            <a:spLocks noChangeArrowheads="1"/>
          </p:cNvSpPr>
          <p:nvPr/>
        </p:nvSpPr>
        <p:spPr bwMode="auto">
          <a:xfrm>
            <a:off x="6781800" y="1549400"/>
            <a:ext cx="1371600" cy="366713"/>
          </a:xfrm>
          <a:prstGeom prst="rect">
            <a:avLst/>
          </a:prstGeom>
          <a:noFill/>
          <a:ln w="9525">
            <a:noFill/>
            <a:miter lim="800000"/>
            <a:headEnd/>
            <a:tailEnd/>
          </a:ln>
          <a:effectLst/>
        </p:spPr>
        <p:txBody>
          <a:bodyPr>
            <a:spAutoFit/>
          </a:bodyPr>
          <a:lstStyle/>
          <a:p>
            <a:pPr>
              <a:spcBef>
                <a:spcPct val="50000"/>
              </a:spcBef>
            </a:pPr>
            <a:r>
              <a:rPr lang="en-GB" sz="1800"/>
              <a:t>expression</a:t>
            </a:r>
          </a:p>
        </p:txBody>
      </p:sp>
      <p:sp>
        <p:nvSpPr>
          <p:cNvPr id="233499" name="Text Box 27"/>
          <p:cNvSpPr txBox="1">
            <a:spLocks noChangeArrowheads="1"/>
          </p:cNvSpPr>
          <p:nvPr/>
        </p:nvSpPr>
        <p:spPr bwMode="auto">
          <a:xfrm>
            <a:off x="1255713" y="1549400"/>
            <a:ext cx="868362" cy="366713"/>
          </a:xfrm>
          <a:prstGeom prst="rect">
            <a:avLst/>
          </a:prstGeom>
          <a:noFill/>
          <a:ln w="9525">
            <a:noFill/>
            <a:miter lim="800000"/>
            <a:headEnd/>
            <a:tailEnd/>
          </a:ln>
          <a:effectLst/>
        </p:spPr>
        <p:txBody>
          <a:bodyPr>
            <a:spAutoFit/>
          </a:bodyPr>
          <a:lstStyle/>
          <a:p>
            <a:pPr>
              <a:spcBef>
                <a:spcPct val="50000"/>
              </a:spcBef>
            </a:pPr>
            <a:r>
              <a:rPr lang="en-GB" sz="1800"/>
              <a:t>input</a:t>
            </a:r>
          </a:p>
        </p:txBody>
      </p:sp>
      <p:sp>
        <p:nvSpPr>
          <p:cNvPr id="233500" name="Line 28"/>
          <p:cNvSpPr>
            <a:spLocks noChangeShapeType="1"/>
          </p:cNvSpPr>
          <p:nvPr/>
        </p:nvSpPr>
        <p:spPr bwMode="auto">
          <a:xfrm>
            <a:off x="4572000" y="1916113"/>
            <a:ext cx="0" cy="720725"/>
          </a:xfrm>
          <a:prstGeom prst="line">
            <a:avLst/>
          </a:prstGeom>
          <a:noFill/>
          <a:ln w="9525">
            <a:solidFill>
              <a:schemeClr val="bg1"/>
            </a:solidFill>
            <a:round/>
            <a:headEnd/>
            <a:tailEnd type="triangle" w="med" len="med"/>
          </a:ln>
          <a:effectLst/>
        </p:spPr>
        <p:txBody>
          <a:bodyPr/>
          <a:lstStyle/>
          <a:p>
            <a:endParaRPr lang="en-GB"/>
          </a:p>
        </p:txBody>
      </p:sp>
      <p:sp>
        <p:nvSpPr>
          <p:cNvPr id="233501" name="Line 29"/>
          <p:cNvSpPr>
            <a:spLocks noChangeShapeType="1"/>
          </p:cNvSpPr>
          <p:nvPr/>
        </p:nvSpPr>
        <p:spPr bwMode="auto">
          <a:xfrm>
            <a:off x="7812088" y="1916113"/>
            <a:ext cx="431800" cy="1296987"/>
          </a:xfrm>
          <a:prstGeom prst="line">
            <a:avLst/>
          </a:prstGeom>
          <a:noFill/>
          <a:ln w="9525">
            <a:solidFill>
              <a:schemeClr val="bg1"/>
            </a:solidFill>
            <a:round/>
            <a:headEnd/>
            <a:tailEnd type="triangle" w="med" len="med"/>
          </a:ln>
          <a:effectLst/>
        </p:spPr>
        <p:txBody>
          <a:bodyPr/>
          <a:lstStyle/>
          <a:p>
            <a:endParaRPr lang="en-GB"/>
          </a:p>
        </p:txBody>
      </p:sp>
      <p:sp>
        <p:nvSpPr>
          <p:cNvPr id="233502" name="Text Box 30"/>
          <p:cNvSpPr txBox="1">
            <a:spLocks noChangeArrowheads="1"/>
          </p:cNvSpPr>
          <p:nvPr/>
        </p:nvSpPr>
        <p:spPr bwMode="auto">
          <a:xfrm>
            <a:off x="2268538" y="1052513"/>
            <a:ext cx="5184775" cy="396875"/>
          </a:xfrm>
          <a:prstGeom prst="rect">
            <a:avLst/>
          </a:prstGeom>
          <a:noFill/>
          <a:ln w="9525">
            <a:noFill/>
            <a:miter lim="800000"/>
            <a:headEnd/>
            <a:tailEnd/>
          </a:ln>
          <a:effectLst/>
        </p:spPr>
        <p:txBody>
          <a:bodyPr>
            <a:spAutoFit/>
          </a:bodyPr>
          <a:lstStyle/>
          <a:p>
            <a:pPr>
              <a:spcBef>
                <a:spcPct val="50000"/>
              </a:spcBef>
            </a:pPr>
            <a:r>
              <a:rPr lang="en-GB" sz="2000">
                <a:latin typeface="Arial Black" pitchFamily="34" charset="0"/>
              </a:rPr>
              <a:t>C O N T R O L   O F   E M O T I O N S</a:t>
            </a:r>
          </a:p>
        </p:txBody>
      </p:sp>
      <p:sp>
        <p:nvSpPr>
          <p:cNvPr id="233503" name="Text Box 31"/>
          <p:cNvSpPr txBox="1">
            <a:spLocks noChangeArrowheads="1"/>
          </p:cNvSpPr>
          <p:nvPr/>
        </p:nvSpPr>
        <p:spPr bwMode="auto">
          <a:xfrm>
            <a:off x="0" y="263525"/>
            <a:ext cx="9144000" cy="519113"/>
          </a:xfrm>
          <a:prstGeom prst="rect">
            <a:avLst/>
          </a:prstGeom>
          <a:solidFill>
            <a:schemeClr val="bg1"/>
          </a:solidFill>
          <a:ln w="9525">
            <a:noFill/>
            <a:miter lim="800000"/>
            <a:headEnd/>
            <a:tailEnd/>
          </a:ln>
          <a:effectLst/>
        </p:spPr>
        <p:txBody>
          <a:bodyPr anchor="ctr" anchorCtr="1">
            <a:spAutoFit/>
          </a:bodyPr>
          <a:lstStyle/>
          <a:p>
            <a:pPr algn="ctr">
              <a:spcBef>
                <a:spcPct val="50000"/>
              </a:spcBef>
            </a:pPr>
            <a:r>
              <a:rPr lang="en-GB" sz="2800">
                <a:solidFill>
                  <a:srgbClr val="996633"/>
                </a:solidFill>
                <a:latin typeface="Verdana" pitchFamily="34" charset="0"/>
              </a:rPr>
              <a:t>Post traumatic stress disorder</a:t>
            </a:r>
            <a:endParaRPr lang="en-GB" sz="1400">
              <a:solidFill>
                <a:srgbClr val="996633"/>
              </a:solidFill>
              <a:latin typeface="Verdana" pitchFamily="34" charset="0"/>
            </a:endParaRPr>
          </a:p>
        </p:txBody>
      </p:sp>
      <p:sp>
        <p:nvSpPr>
          <p:cNvPr id="233504" name="Text Box 32"/>
          <p:cNvSpPr txBox="1">
            <a:spLocks noChangeArrowheads="1"/>
          </p:cNvSpPr>
          <p:nvPr/>
        </p:nvSpPr>
        <p:spPr bwMode="auto">
          <a:xfrm>
            <a:off x="152400" y="4649788"/>
            <a:ext cx="1066800" cy="650875"/>
          </a:xfrm>
          <a:prstGeom prst="rect">
            <a:avLst/>
          </a:prstGeom>
          <a:solidFill>
            <a:srgbClr val="993366"/>
          </a:solidFill>
          <a:ln w="9525">
            <a:solidFill>
              <a:schemeClr val="tx1"/>
            </a:solidFill>
            <a:miter lim="800000"/>
            <a:headEnd/>
            <a:tailEnd/>
          </a:ln>
          <a:effectLst/>
        </p:spPr>
        <p:txBody>
          <a:bodyPr>
            <a:spAutoFit/>
          </a:bodyPr>
          <a:lstStyle/>
          <a:p>
            <a:pPr>
              <a:spcBef>
                <a:spcPct val="50000"/>
              </a:spcBef>
            </a:pPr>
            <a:r>
              <a:rPr lang="en-GB" sz="1800">
                <a:solidFill>
                  <a:schemeClr val="bg1"/>
                </a:solidFill>
              </a:rPr>
              <a:t>memory</a:t>
            </a:r>
            <a:br>
              <a:rPr lang="en-GB" sz="1800">
                <a:solidFill>
                  <a:schemeClr val="bg1"/>
                </a:solidFill>
              </a:rPr>
            </a:br>
            <a:r>
              <a:rPr lang="en-GB" sz="1800">
                <a:solidFill>
                  <a:schemeClr val="bg1"/>
                </a:solidFill>
              </a:rPr>
              <a:t>of input</a:t>
            </a:r>
          </a:p>
        </p:txBody>
      </p:sp>
      <p:sp>
        <p:nvSpPr>
          <p:cNvPr id="233505" name="Text Box 33"/>
          <p:cNvSpPr txBox="1">
            <a:spLocks noChangeArrowheads="1"/>
          </p:cNvSpPr>
          <p:nvPr/>
        </p:nvSpPr>
        <p:spPr bwMode="auto">
          <a:xfrm>
            <a:off x="684213" y="2276475"/>
            <a:ext cx="1079500" cy="376238"/>
          </a:xfrm>
          <a:prstGeom prst="rect">
            <a:avLst/>
          </a:prstGeom>
          <a:solidFill>
            <a:srgbClr val="993366"/>
          </a:solidFill>
          <a:ln w="9525">
            <a:solidFill>
              <a:schemeClr val="tx1"/>
            </a:solidFill>
            <a:miter lim="800000"/>
            <a:headEnd/>
            <a:tailEnd/>
          </a:ln>
          <a:effectLst/>
        </p:spPr>
        <p:txBody>
          <a:bodyPr>
            <a:spAutoFit/>
          </a:bodyPr>
          <a:lstStyle/>
          <a:p>
            <a:pPr algn="ctr">
              <a:spcBef>
                <a:spcPct val="50000"/>
              </a:spcBef>
            </a:pPr>
            <a:r>
              <a:rPr lang="en-GB" sz="1800">
                <a:solidFill>
                  <a:schemeClr val="bg1"/>
                </a:solidFill>
              </a:rPr>
              <a:t>Therapy</a:t>
            </a:r>
          </a:p>
        </p:txBody>
      </p:sp>
      <p:sp>
        <p:nvSpPr>
          <p:cNvPr id="233506" name="Line 34"/>
          <p:cNvSpPr>
            <a:spLocks noChangeShapeType="1"/>
          </p:cNvSpPr>
          <p:nvPr/>
        </p:nvSpPr>
        <p:spPr bwMode="auto">
          <a:xfrm flipH="1" flipV="1">
            <a:off x="381000" y="3810000"/>
            <a:ext cx="303213" cy="842963"/>
          </a:xfrm>
          <a:prstGeom prst="line">
            <a:avLst/>
          </a:prstGeom>
          <a:noFill/>
          <a:ln w="19050">
            <a:solidFill>
              <a:schemeClr val="bg1"/>
            </a:solidFill>
            <a:round/>
            <a:headEnd/>
            <a:tailEnd type="triangle" w="med" len="med"/>
          </a:ln>
          <a:effectLst/>
        </p:spPr>
        <p:txBody>
          <a:bodyPr/>
          <a:lstStyle/>
          <a:p>
            <a:endParaRPr lang="en-GB"/>
          </a:p>
        </p:txBody>
      </p:sp>
      <p:sp>
        <p:nvSpPr>
          <p:cNvPr id="233507" name="Text Box 35"/>
          <p:cNvSpPr txBox="1">
            <a:spLocks noChangeArrowheads="1"/>
          </p:cNvSpPr>
          <p:nvPr/>
        </p:nvSpPr>
        <p:spPr bwMode="auto">
          <a:xfrm>
            <a:off x="1460500" y="2852738"/>
            <a:ext cx="1311275" cy="336550"/>
          </a:xfrm>
          <a:prstGeom prst="rect">
            <a:avLst/>
          </a:prstGeom>
          <a:noFill/>
          <a:ln w="9525">
            <a:noFill/>
            <a:miter lim="800000"/>
            <a:headEnd/>
            <a:tailEnd/>
          </a:ln>
          <a:effectLst/>
        </p:spPr>
        <p:txBody>
          <a:bodyPr>
            <a:spAutoFit/>
          </a:bodyPr>
          <a:lstStyle/>
          <a:p>
            <a:pPr algn="ctr">
              <a:spcBef>
                <a:spcPct val="50000"/>
              </a:spcBef>
            </a:pPr>
            <a:r>
              <a:rPr lang="en-GB" sz="1600" b="1">
                <a:solidFill>
                  <a:schemeClr val="bg1"/>
                </a:solidFill>
              </a:rPr>
              <a:t>Of emotion</a:t>
            </a:r>
          </a:p>
        </p:txBody>
      </p:sp>
      <p:sp>
        <p:nvSpPr>
          <p:cNvPr id="233508" name="Text Box 36"/>
          <p:cNvSpPr txBox="1">
            <a:spLocks noChangeArrowheads="1"/>
          </p:cNvSpPr>
          <p:nvPr/>
        </p:nvSpPr>
        <p:spPr bwMode="auto">
          <a:xfrm>
            <a:off x="1403350" y="3716338"/>
            <a:ext cx="1455738" cy="581025"/>
          </a:xfrm>
          <a:prstGeom prst="rect">
            <a:avLst/>
          </a:prstGeom>
          <a:noFill/>
          <a:ln w="9525">
            <a:noFill/>
            <a:miter lim="800000"/>
            <a:headEnd/>
            <a:tailEnd/>
          </a:ln>
          <a:effectLst/>
        </p:spPr>
        <p:txBody>
          <a:bodyPr>
            <a:spAutoFit/>
          </a:bodyPr>
          <a:lstStyle/>
          <a:p>
            <a:pPr algn="ctr">
              <a:spcBef>
                <a:spcPct val="50000"/>
              </a:spcBef>
            </a:pPr>
            <a:r>
              <a:rPr lang="en-GB" sz="1600" b="1">
                <a:solidFill>
                  <a:schemeClr val="bg1"/>
                </a:solidFill>
              </a:rPr>
              <a:t>Of meaning of event</a:t>
            </a:r>
          </a:p>
        </p:txBody>
      </p:sp>
      <p:sp>
        <p:nvSpPr>
          <p:cNvPr id="233509" name="Text Box 37"/>
          <p:cNvSpPr txBox="1">
            <a:spLocks noChangeArrowheads="1"/>
          </p:cNvSpPr>
          <p:nvPr/>
        </p:nvSpPr>
        <p:spPr bwMode="auto">
          <a:xfrm>
            <a:off x="1547813" y="3236913"/>
            <a:ext cx="1223962" cy="336550"/>
          </a:xfrm>
          <a:prstGeom prst="rect">
            <a:avLst/>
          </a:prstGeom>
          <a:noFill/>
          <a:ln w="9525">
            <a:noFill/>
            <a:miter lim="800000"/>
            <a:headEnd/>
            <a:tailEnd/>
          </a:ln>
          <a:effectLst/>
        </p:spPr>
        <p:txBody>
          <a:bodyPr>
            <a:spAutoFit/>
          </a:bodyPr>
          <a:lstStyle/>
          <a:p>
            <a:pPr>
              <a:spcBef>
                <a:spcPct val="50000"/>
              </a:spcBef>
            </a:pPr>
            <a:r>
              <a:rPr lang="en-GB" sz="1600" b="1">
                <a:solidFill>
                  <a:schemeClr val="bg1"/>
                </a:solidFill>
              </a:rPr>
              <a:t>Appraisal</a:t>
            </a:r>
          </a:p>
        </p:txBody>
      </p:sp>
      <p:sp>
        <p:nvSpPr>
          <p:cNvPr id="233510" name="Text Box 38"/>
          <p:cNvSpPr txBox="1">
            <a:spLocks noChangeArrowheads="1"/>
          </p:cNvSpPr>
          <p:nvPr/>
        </p:nvSpPr>
        <p:spPr bwMode="auto">
          <a:xfrm>
            <a:off x="1763713" y="5876925"/>
            <a:ext cx="5975350" cy="457200"/>
          </a:xfrm>
          <a:prstGeom prst="rect">
            <a:avLst/>
          </a:prstGeom>
          <a:noFill/>
          <a:ln w="9525">
            <a:noFill/>
            <a:miter lim="800000"/>
            <a:headEnd/>
            <a:tailEnd/>
          </a:ln>
          <a:effectLst/>
        </p:spPr>
        <p:txBody>
          <a:bodyPr>
            <a:spAutoFit/>
          </a:bodyPr>
          <a:lstStyle/>
          <a:p>
            <a:pPr>
              <a:spcBef>
                <a:spcPct val="50000"/>
              </a:spcBef>
            </a:pPr>
            <a:r>
              <a:rPr lang="en-GB" sz="2400">
                <a:solidFill>
                  <a:schemeClr val="bg1"/>
                </a:solidFill>
                <a:latin typeface="Arial Black" pitchFamily="34" charset="0"/>
              </a:rPr>
              <a:t>Successful emotional processing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33494"/>
                                        </p:tgtEl>
                                        <p:attrNameLst>
                                          <p:attrName>fillcolor</p:attrName>
                                        </p:attrNameLst>
                                      </p:cBhvr>
                                      <p:to>
                                        <a:srgbClr val="993366"/>
                                      </p:to>
                                    </p:animClr>
                                    <p:set>
                                      <p:cBhvr>
                                        <p:cTn id="7" dur="2000" fill="hold"/>
                                        <p:tgtEl>
                                          <p:spTgt spid="233494"/>
                                        </p:tgtEl>
                                        <p:attrNameLst>
                                          <p:attrName>fill.type</p:attrName>
                                        </p:attrNameLst>
                                      </p:cBhvr>
                                      <p:to>
                                        <p:strVal val="solid"/>
                                      </p:to>
                                    </p:set>
                                    <p:set>
                                      <p:cBhvr>
                                        <p:cTn id="8" dur="2000" fill="hold"/>
                                        <p:tgtEl>
                                          <p:spTgt spid="23349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233495"/>
                                        </p:tgtEl>
                                        <p:attrNameLst>
                                          <p:attrName>fillcolor</p:attrName>
                                        </p:attrNameLst>
                                      </p:cBhvr>
                                      <p:to>
                                        <a:srgbClr val="993366"/>
                                      </p:to>
                                    </p:animClr>
                                    <p:set>
                                      <p:cBhvr>
                                        <p:cTn id="11" dur="2000" fill="hold"/>
                                        <p:tgtEl>
                                          <p:spTgt spid="233495"/>
                                        </p:tgtEl>
                                        <p:attrNameLst>
                                          <p:attrName>fill.type</p:attrName>
                                        </p:attrNameLst>
                                      </p:cBhvr>
                                      <p:to>
                                        <p:strVal val="solid"/>
                                      </p:to>
                                    </p:set>
                                    <p:set>
                                      <p:cBhvr>
                                        <p:cTn id="12" dur="2000" fill="hold"/>
                                        <p:tgtEl>
                                          <p:spTgt spid="233495"/>
                                        </p:tgtEl>
                                        <p:attrNameLst>
                                          <p:attrName>fill.on</p:attrName>
                                        </p:attrNameLst>
                                      </p:cBhvr>
                                      <p:to>
                                        <p:strVal val="true"/>
                                      </p:to>
                                    </p:set>
                                  </p:childTnLst>
                                </p:cTn>
                              </p:par>
                              <p:par>
                                <p:cTn id="13" presetID="3" presetClass="emph" presetSubtype="2" fill="hold" grpId="0" nodeType="withEffect">
                                  <p:stCondLst>
                                    <p:cond delay="0"/>
                                  </p:stCondLst>
                                  <p:childTnLst>
                                    <p:animClr clrSpc="rgb" dir="cw">
                                      <p:cBhvr override="childStyle">
                                        <p:cTn id="14" dur="2000" fill="hold"/>
                                        <p:tgtEl>
                                          <p:spTgt spid="233495"/>
                                        </p:tgtEl>
                                        <p:attrNameLst>
                                          <p:attrName>style.color</p:attrName>
                                        </p:attrNameLst>
                                      </p:cBhvr>
                                      <p:to>
                                        <a:schemeClr val="bg1"/>
                                      </p:to>
                                    </p:animClr>
                                  </p:childTnLst>
                                </p:cTn>
                              </p:par>
                              <p:par>
                                <p:cTn id="15" presetID="1" presetClass="emph" presetSubtype="2" fill="hold" nodeType="withEffect">
                                  <p:stCondLst>
                                    <p:cond delay="0"/>
                                  </p:stCondLst>
                                  <p:childTnLst>
                                    <p:animClr clrSpc="rgb" dir="cw">
                                      <p:cBhvr>
                                        <p:cTn id="16" dur="2000" fill="hold"/>
                                        <p:tgtEl>
                                          <p:spTgt spid="233496"/>
                                        </p:tgtEl>
                                        <p:attrNameLst>
                                          <p:attrName>fillcolor</p:attrName>
                                        </p:attrNameLst>
                                      </p:cBhvr>
                                      <p:to>
                                        <a:srgbClr val="993366"/>
                                      </p:to>
                                    </p:animClr>
                                    <p:set>
                                      <p:cBhvr>
                                        <p:cTn id="17" dur="2000" fill="hold"/>
                                        <p:tgtEl>
                                          <p:spTgt spid="233496"/>
                                        </p:tgtEl>
                                        <p:attrNameLst>
                                          <p:attrName>fill.type</p:attrName>
                                        </p:attrNameLst>
                                      </p:cBhvr>
                                      <p:to>
                                        <p:strVal val="solid"/>
                                      </p:to>
                                    </p:set>
                                    <p:set>
                                      <p:cBhvr>
                                        <p:cTn id="18" dur="2000" fill="hold"/>
                                        <p:tgtEl>
                                          <p:spTgt spid="233496"/>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grpId="0" nodeType="clickEffect">
                                  <p:stCondLst>
                                    <p:cond delay="0"/>
                                  </p:stCondLst>
                                  <p:childTnLst>
                                    <p:animClr clrSpc="rgb" dir="cw">
                                      <p:cBhvr override="childStyle">
                                        <p:cTn id="22" dur="500" fill="hold"/>
                                        <p:tgtEl>
                                          <p:spTgt spid="233507"/>
                                        </p:tgtEl>
                                        <p:attrNameLst>
                                          <p:attrName>style.color</p:attrName>
                                        </p:attrNameLst>
                                      </p:cBhvr>
                                      <p:to>
                                        <a:srgbClr val="CC0099"/>
                                      </p:to>
                                    </p:animClr>
                                  </p:childTnLst>
                                </p:cTn>
                              </p:par>
                              <p:par>
                                <p:cTn id="23" presetID="3" presetClass="emph" presetSubtype="2" fill="hold" nodeType="withEffect">
                                  <p:stCondLst>
                                    <p:cond delay="0"/>
                                  </p:stCondLst>
                                  <p:childTnLst>
                                    <p:animClr clrSpc="rgb" dir="cw">
                                      <p:cBhvr override="childStyle">
                                        <p:cTn id="24" dur="500" fill="hold"/>
                                        <p:tgtEl>
                                          <p:spTgt spid="233509">
                                            <p:txEl>
                                              <p:pRg st="0" end="0"/>
                                            </p:txEl>
                                          </p:spTgt>
                                        </p:tgtEl>
                                        <p:attrNameLst>
                                          <p:attrName>style.color</p:attrName>
                                        </p:attrNameLst>
                                      </p:cBhvr>
                                      <p:to>
                                        <a:srgbClr val="CC0099"/>
                                      </p:to>
                                    </p:animClr>
                                  </p:childTnLst>
                                </p:cTn>
                              </p:par>
                            </p:childTnLst>
                          </p:cTn>
                        </p:par>
                      </p:childTnLst>
                    </p:cTn>
                  </p:par>
                  <p:par>
                    <p:cTn id="25" fill="hold">
                      <p:stCondLst>
                        <p:cond delay="indefinite"/>
                      </p:stCondLst>
                      <p:childTnLst>
                        <p:par>
                          <p:cTn id="26" fill="hold">
                            <p:stCondLst>
                              <p:cond delay="0"/>
                            </p:stCondLst>
                            <p:childTnLst>
                              <p:par>
                                <p:cTn id="27" presetID="3" presetClass="emph" presetSubtype="2" fill="hold" grpId="0" nodeType="clickEffect">
                                  <p:stCondLst>
                                    <p:cond delay="0"/>
                                  </p:stCondLst>
                                  <p:childTnLst>
                                    <p:animClr clrSpc="rgb" dir="cw">
                                      <p:cBhvr override="childStyle">
                                        <p:cTn id="28" dur="500" fill="hold"/>
                                        <p:tgtEl>
                                          <p:spTgt spid="233508"/>
                                        </p:tgtEl>
                                        <p:attrNameLst>
                                          <p:attrName>style.color</p:attrName>
                                        </p:attrNameLst>
                                      </p:cBhvr>
                                      <p:to>
                                        <a:srgbClr val="CC0099"/>
                                      </p:to>
                                    </p:animClr>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3510"/>
                                        </p:tgtEl>
                                        <p:attrNameLst>
                                          <p:attrName>style.visibility</p:attrName>
                                        </p:attrNameLst>
                                      </p:cBhvr>
                                      <p:to>
                                        <p:strVal val="visible"/>
                                      </p:to>
                                    </p:set>
                                  </p:childTnLst>
                                </p:cTn>
                              </p:par>
                              <p:par>
                                <p:cTn id="33" presetID="3" presetClass="emph" presetSubtype="2" fill="hold" grpId="1" nodeType="withEffect">
                                  <p:stCondLst>
                                    <p:cond delay="0"/>
                                  </p:stCondLst>
                                  <p:childTnLst>
                                    <p:animClr clrSpc="rgb" dir="cw">
                                      <p:cBhvr override="childStyle">
                                        <p:cTn id="34" dur="500" fill="hold"/>
                                        <p:tgtEl>
                                          <p:spTgt spid="233510"/>
                                        </p:tgtEl>
                                        <p:attrNameLst>
                                          <p:attrName>style.color</p:attrName>
                                        </p:attrNameLst>
                                      </p:cBhvr>
                                      <p:to>
                                        <a:srgbClr val="CC009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95" grpId="0" animBg="1"/>
      <p:bldP spid="233507" grpId="0"/>
      <p:bldP spid="233508" grpId="0"/>
      <p:bldP spid="233510" grpId="0"/>
      <p:bldP spid="233510" grpId="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143000"/>
          </a:xfrm>
          <a:solidFill>
            <a:schemeClr val="bg1"/>
          </a:solidFill>
        </p:spPr>
        <p:txBody>
          <a:bodyPr/>
          <a:lstStyle/>
          <a:p>
            <a:pPr eaLnBrk="1" hangingPunct="1"/>
            <a:r>
              <a:rPr lang="en-GB" sz="3200" b="1" smtClean="0">
                <a:solidFill>
                  <a:srgbClr val="996633"/>
                </a:solidFill>
              </a:rPr>
              <a:t>Problems with </a:t>
            </a:r>
            <a:br>
              <a:rPr lang="en-GB" sz="3200" b="1" smtClean="0">
                <a:solidFill>
                  <a:srgbClr val="996633"/>
                </a:solidFill>
              </a:rPr>
            </a:br>
            <a:r>
              <a:rPr lang="en-GB" sz="3200" b="1" smtClean="0">
                <a:solidFill>
                  <a:srgbClr val="996633"/>
                </a:solidFill>
              </a:rPr>
              <a:t>Prolonged Exposure therapy:</a:t>
            </a:r>
          </a:p>
        </p:txBody>
      </p:sp>
      <p:sp>
        <p:nvSpPr>
          <p:cNvPr id="124931" name="Rectangle 3"/>
          <p:cNvSpPr>
            <a:spLocks noGrp="1" noChangeArrowheads="1"/>
          </p:cNvSpPr>
          <p:nvPr>
            <p:ph type="body" idx="4294967295"/>
          </p:nvPr>
        </p:nvSpPr>
        <p:spPr>
          <a:xfrm>
            <a:off x="4370388" y="2205038"/>
            <a:ext cx="4773612" cy="3384550"/>
          </a:xfrm>
        </p:spPr>
        <p:txBody>
          <a:bodyPr/>
          <a:lstStyle/>
          <a:p>
            <a:pPr eaLnBrk="1" hangingPunct="1">
              <a:lnSpc>
                <a:spcPct val="90000"/>
              </a:lnSpc>
            </a:pPr>
            <a:r>
              <a:rPr lang="en-GB" sz="2400" dirty="0" smtClean="0">
                <a:solidFill>
                  <a:schemeClr val="bg1"/>
                </a:solidFill>
              </a:rPr>
              <a:t>Distressing</a:t>
            </a:r>
          </a:p>
          <a:p>
            <a:pPr eaLnBrk="1" hangingPunct="1">
              <a:lnSpc>
                <a:spcPct val="90000"/>
              </a:lnSpc>
            </a:pPr>
            <a:r>
              <a:rPr lang="en-GB" sz="2400" dirty="0" smtClean="0">
                <a:solidFill>
                  <a:schemeClr val="bg1"/>
                </a:solidFill>
              </a:rPr>
              <a:t>Difficult to keep going</a:t>
            </a:r>
          </a:p>
          <a:p>
            <a:pPr eaLnBrk="1" hangingPunct="1">
              <a:lnSpc>
                <a:spcPct val="90000"/>
              </a:lnSpc>
            </a:pPr>
            <a:r>
              <a:rPr lang="en-GB" sz="2400" dirty="0" smtClean="0">
                <a:solidFill>
                  <a:schemeClr val="bg1"/>
                </a:solidFill>
              </a:rPr>
              <a:t>Even trained therapists avoid using exposure</a:t>
            </a:r>
          </a:p>
          <a:p>
            <a:pPr eaLnBrk="1" hangingPunct="1">
              <a:lnSpc>
                <a:spcPct val="90000"/>
              </a:lnSpc>
            </a:pPr>
            <a:r>
              <a:rPr lang="en-GB" sz="2400" dirty="0" smtClean="0">
                <a:solidFill>
                  <a:schemeClr val="bg1"/>
                </a:solidFill>
              </a:rPr>
              <a:t>Patients drop out</a:t>
            </a:r>
          </a:p>
          <a:p>
            <a:pPr eaLnBrk="1" hangingPunct="1">
              <a:lnSpc>
                <a:spcPct val="90000"/>
              </a:lnSpc>
            </a:pPr>
            <a:r>
              <a:rPr lang="en-GB" sz="2400" dirty="0" smtClean="0">
                <a:solidFill>
                  <a:schemeClr val="bg1"/>
                </a:solidFill>
              </a:rPr>
              <a:t>Does not make sense to patients/contradicts their whole approach to trauma</a:t>
            </a:r>
          </a:p>
          <a:p>
            <a:pPr eaLnBrk="1" hangingPunct="1">
              <a:lnSpc>
                <a:spcPct val="90000"/>
              </a:lnSpc>
              <a:buFontTx/>
              <a:buNone/>
            </a:pPr>
            <a:endParaRPr lang="en-GB" sz="2400" dirty="0" smtClean="0">
              <a:solidFill>
                <a:schemeClr val="bg1"/>
              </a:solidFill>
            </a:endParaRPr>
          </a:p>
        </p:txBody>
      </p:sp>
      <p:pic>
        <p:nvPicPr>
          <p:cNvPr id="19460" name="Picture 4" descr="confused patient"/>
          <p:cNvPicPr>
            <a:picLocks noChangeAspect="1" noChangeArrowheads="1"/>
          </p:cNvPicPr>
          <p:nvPr/>
        </p:nvPicPr>
        <p:blipFill>
          <a:blip r:embed="rId2" cstate="print"/>
          <a:srcRect l="1497" r="27637" b="1109"/>
          <a:stretch>
            <a:fillRect/>
          </a:stretch>
        </p:blipFill>
        <p:spPr bwMode="auto">
          <a:xfrm>
            <a:off x="179388" y="1889125"/>
            <a:ext cx="4041775" cy="4968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9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9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49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49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85750"/>
            <a:ext cx="9144000" cy="982663"/>
          </a:xfrm>
          <a:solidFill>
            <a:schemeClr val="bg1"/>
          </a:solidFill>
          <a:ln>
            <a:solidFill>
              <a:schemeClr val="bg1"/>
            </a:solidFill>
          </a:ln>
        </p:spPr>
        <p:txBody>
          <a:bodyPr/>
          <a:lstStyle/>
          <a:p>
            <a:pPr eaLnBrk="1" hangingPunct="1"/>
            <a:r>
              <a:rPr lang="en-GB" smtClean="0">
                <a:solidFill>
                  <a:srgbClr val="996633"/>
                </a:solidFill>
              </a:rPr>
              <a:t>‘Emotional Processing Therapy’</a:t>
            </a:r>
          </a:p>
        </p:txBody>
      </p:sp>
      <p:sp>
        <p:nvSpPr>
          <p:cNvPr id="21507" name="Rectangle 3"/>
          <p:cNvSpPr>
            <a:spLocks noGrp="1" noChangeArrowheads="1"/>
          </p:cNvSpPr>
          <p:nvPr>
            <p:ph type="body" idx="1"/>
          </p:nvPr>
        </p:nvSpPr>
        <p:spPr>
          <a:xfrm>
            <a:off x="285720" y="2852738"/>
            <a:ext cx="7858180" cy="2116137"/>
          </a:xfrm>
        </p:spPr>
        <p:txBody>
          <a:bodyPr/>
          <a:lstStyle/>
          <a:p>
            <a:pPr eaLnBrk="1" hangingPunct="1">
              <a:buFontTx/>
              <a:buNone/>
            </a:pPr>
            <a:r>
              <a:rPr lang="en-GB" dirty="0" smtClean="0">
                <a:solidFill>
                  <a:schemeClr val="bg1"/>
                </a:solidFill>
              </a:rPr>
              <a:t>	If exposure is primarily an emotional effect why not put it in a much more emotional context?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US" smtClean="0"/>
          </a:p>
        </p:txBody>
      </p:sp>
      <p:pic>
        <p:nvPicPr>
          <p:cNvPr id="39939"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7999"/>
          </a:xfrm>
        </p:spPr>
      </p:pic>
    </p:spTree>
    <p:extLst>
      <p:ext uri="{BB962C8B-B14F-4D97-AF65-F5344CB8AC3E}">
        <p14:creationId xmlns:p14="http://schemas.microsoft.com/office/powerpoint/2010/main" val="35735225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85750"/>
            <a:ext cx="9144000" cy="982663"/>
          </a:xfrm>
          <a:solidFill>
            <a:schemeClr val="bg1"/>
          </a:solidFill>
          <a:ln>
            <a:solidFill>
              <a:schemeClr val="bg1"/>
            </a:solidFill>
          </a:ln>
        </p:spPr>
        <p:txBody>
          <a:bodyPr/>
          <a:lstStyle/>
          <a:p>
            <a:pPr eaLnBrk="1" hangingPunct="1"/>
            <a:r>
              <a:rPr lang="en-GB" smtClean="0">
                <a:solidFill>
                  <a:srgbClr val="996633"/>
                </a:solidFill>
              </a:rPr>
              <a:t>‘Emotional Processing Therapy’</a:t>
            </a:r>
          </a:p>
        </p:txBody>
      </p:sp>
      <p:sp>
        <p:nvSpPr>
          <p:cNvPr id="21507" name="Rectangle 3"/>
          <p:cNvSpPr>
            <a:spLocks noGrp="1" noChangeArrowheads="1"/>
          </p:cNvSpPr>
          <p:nvPr>
            <p:ph type="body" idx="1"/>
          </p:nvPr>
        </p:nvSpPr>
        <p:spPr>
          <a:xfrm>
            <a:off x="468313" y="2852738"/>
            <a:ext cx="8229600" cy="2116137"/>
          </a:xfrm>
        </p:spPr>
        <p:txBody>
          <a:bodyPr/>
          <a:lstStyle/>
          <a:p>
            <a:pPr eaLnBrk="1" hangingPunct="1">
              <a:buFontTx/>
              <a:buNone/>
            </a:pPr>
            <a:r>
              <a:rPr lang="en-GB" smtClean="0">
                <a:solidFill>
                  <a:schemeClr val="bg1"/>
                </a:solidFill>
              </a:rPr>
              <a:t>Includes everything in prolonged exposure</a:t>
            </a:r>
          </a:p>
          <a:p>
            <a:pPr eaLnBrk="1" hangingPunct="1">
              <a:buFontTx/>
              <a:buNone/>
            </a:pPr>
            <a:r>
              <a:rPr lang="en-GB" smtClean="0">
                <a:solidFill>
                  <a:schemeClr val="bg1"/>
                </a:solidFill>
              </a:rPr>
              <a:t>but puts it into an emotional context which</a:t>
            </a:r>
          </a:p>
          <a:p>
            <a:pPr algn="ctr" eaLnBrk="1" hangingPunct="1">
              <a:buFontTx/>
              <a:buNone/>
            </a:pPr>
            <a:r>
              <a:rPr lang="en-GB" smtClean="0">
                <a:solidFill>
                  <a:schemeClr val="bg1"/>
                </a:solidFill>
              </a:rPr>
              <a:t>makes more sense to patients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274638"/>
            <a:ext cx="9144000" cy="868362"/>
          </a:xfrm>
          <a:solidFill>
            <a:schemeClr val="bg1"/>
          </a:solidFill>
        </p:spPr>
        <p:txBody>
          <a:bodyPr/>
          <a:lstStyle/>
          <a:p>
            <a:pPr eaLnBrk="1" hangingPunct="1"/>
            <a:r>
              <a:rPr lang="en-GB" smtClean="0">
                <a:solidFill>
                  <a:srgbClr val="996633"/>
                </a:solidFill>
              </a:rPr>
              <a:t>A simple explanation</a:t>
            </a:r>
          </a:p>
        </p:txBody>
      </p:sp>
      <p:sp>
        <p:nvSpPr>
          <p:cNvPr id="148483" name="Rectangle 3"/>
          <p:cNvSpPr>
            <a:spLocks noGrp="1" noChangeArrowheads="1"/>
          </p:cNvSpPr>
          <p:nvPr>
            <p:ph type="body" idx="1"/>
          </p:nvPr>
        </p:nvSpPr>
        <p:spPr>
          <a:xfrm>
            <a:off x="500063" y="1857375"/>
            <a:ext cx="8229600" cy="4625975"/>
          </a:xfrm>
        </p:spPr>
        <p:txBody>
          <a:bodyPr/>
          <a:lstStyle/>
          <a:p>
            <a:pPr eaLnBrk="1" hangingPunct="1"/>
            <a:r>
              <a:rPr lang="en-GB" smtClean="0">
                <a:solidFill>
                  <a:schemeClr val="bg1"/>
                </a:solidFill>
              </a:rPr>
              <a:t>The Problem; </a:t>
            </a:r>
            <a:r>
              <a:rPr lang="en-GB" i="1" smtClean="0">
                <a:solidFill>
                  <a:schemeClr val="bg1"/>
                </a:solidFill>
              </a:rPr>
              <a:t>the traumatic memories have been buried and not properly emotionally processed</a:t>
            </a:r>
          </a:p>
          <a:p>
            <a:pPr eaLnBrk="1" hangingPunct="1"/>
            <a:endParaRPr lang="en-GB" i="1" smtClean="0">
              <a:solidFill>
                <a:schemeClr val="bg1"/>
              </a:solidFill>
            </a:endParaRPr>
          </a:p>
          <a:p>
            <a:pPr eaLnBrk="1" hangingPunct="1"/>
            <a:r>
              <a:rPr lang="en-GB" smtClean="0">
                <a:solidFill>
                  <a:schemeClr val="bg1"/>
                </a:solidFill>
              </a:rPr>
              <a:t>The Solution; </a:t>
            </a:r>
            <a:r>
              <a:rPr lang="en-GB" i="1" smtClean="0">
                <a:solidFill>
                  <a:schemeClr val="bg1"/>
                </a:solidFill>
              </a:rPr>
              <a:t>facing the memories allows emotional processing to take place and ultimately removes their emotional power</a:t>
            </a:r>
          </a:p>
          <a:p>
            <a:pPr eaLnBrk="1" hangingPunct="1"/>
            <a:endParaRPr lang="en-GB" smtClean="0">
              <a:solidFill>
                <a:schemeClr val="bg1"/>
              </a:solidFill>
            </a:endParaRPr>
          </a:p>
          <a:p>
            <a:pPr eaLnBrk="1" hangingPunct="1"/>
            <a:endParaRPr lang="en-GB"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57188"/>
            <a:ext cx="9144000" cy="928687"/>
          </a:xfrm>
          <a:solidFill>
            <a:schemeClr val="bg1"/>
          </a:solidFill>
          <a:ln>
            <a:solidFill>
              <a:schemeClr val="bg1"/>
            </a:solidFill>
          </a:ln>
        </p:spPr>
        <p:txBody>
          <a:bodyPr/>
          <a:lstStyle/>
          <a:p>
            <a:pPr eaLnBrk="1" hangingPunct="1"/>
            <a:r>
              <a:rPr lang="en-GB" smtClean="0">
                <a:solidFill>
                  <a:srgbClr val="996633"/>
                </a:solidFill>
              </a:rPr>
              <a:t>‘Emotional Processing Therapy’</a:t>
            </a:r>
          </a:p>
        </p:txBody>
      </p:sp>
      <p:pic>
        <p:nvPicPr>
          <p:cNvPr id="20483" name="Picture 3" descr="Understanding Trauma (2)"/>
          <p:cNvPicPr>
            <a:picLocks noGrp="1" noChangeAspect="1" noChangeArrowheads="1"/>
          </p:cNvPicPr>
          <p:nvPr>
            <p:ph type="body" idx="1"/>
          </p:nvPr>
        </p:nvPicPr>
        <p:blipFill>
          <a:blip r:embed="rId2" cstate="print"/>
          <a:srcRect/>
          <a:stretch>
            <a:fillRect/>
          </a:stretch>
        </p:blipFill>
        <p:spPr>
          <a:xfrm>
            <a:off x="2771775" y="1989138"/>
            <a:ext cx="3240088" cy="4708525"/>
          </a:xfrm>
        </p:spPr>
      </p:pic>
    </p:spTree>
    <p:extLst>
      <p:ext uri="{BB962C8B-B14F-4D97-AF65-F5344CB8AC3E}">
        <p14:creationId xmlns:p14="http://schemas.microsoft.com/office/powerpoint/2010/main" val="156251956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74638"/>
            <a:ext cx="9144000" cy="868362"/>
          </a:xfrm>
          <a:solidFill>
            <a:schemeClr val="bg1"/>
          </a:solidFill>
          <a:ln>
            <a:solidFill>
              <a:schemeClr val="bg1"/>
            </a:solidFill>
          </a:ln>
        </p:spPr>
        <p:txBody>
          <a:bodyPr/>
          <a:lstStyle/>
          <a:p>
            <a:pPr eaLnBrk="1" hangingPunct="1"/>
            <a:r>
              <a:rPr lang="en-GB" sz="4000" smtClean="0">
                <a:solidFill>
                  <a:srgbClr val="996633"/>
                </a:solidFill>
              </a:rPr>
              <a:t>Before exposure sessions begin:</a:t>
            </a:r>
          </a:p>
        </p:txBody>
      </p:sp>
      <p:sp>
        <p:nvSpPr>
          <p:cNvPr id="132099" name="Rectangle 3"/>
          <p:cNvSpPr>
            <a:spLocks noGrp="1" noChangeArrowheads="1"/>
          </p:cNvSpPr>
          <p:nvPr>
            <p:ph type="body" idx="1"/>
          </p:nvPr>
        </p:nvSpPr>
        <p:spPr>
          <a:xfrm>
            <a:off x="457200" y="1557338"/>
            <a:ext cx="8229600" cy="4319587"/>
          </a:xfrm>
        </p:spPr>
        <p:txBody>
          <a:bodyPr/>
          <a:lstStyle/>
          <a:p>
            <a:pPr eaLnBrk="1" hangingPunct="1"/>
            <a:r>
              <a:rPr lang="en-GB" dirty="0" smtClean="0">
                <a:solidFill>
                  <a:schemeClr val="bg1"/>
                </a:solidFill>
              </a:rPr>
              <a:t>Explore the patients emotional processing style, using the Emotional Processing Scale</a:t>
            </a:r>
          </a:p>
          <a:p>
            <a:pPr eaLnBrk="1" hangingPunct="1"/>
            <a:r>
              <a:rPr lang="en-GB" dirty="0" smtClean="0">
                <a:solidFill>
                  <a:schemeClr val="bg1"/>
                </a:solidFill>
              </a:rPr>
              <a:t>Their family’s style of emotional processing</a:t>
            </a:r>
          </a:p>
          <a:p>
            <a:pPr eaLnBrk="1" hangingPunct="1"/>
            <a:r>
              <a:rPr lang="en-GB" dirty="0" smtClean="0">
                <a:solidFill>
                  <a:schemeClr val="bg1"/>
                </a:solidFill>
              </a:rPr>
              <a:t>How they have dealt with the trauma and previous life stresses</a:t>
            </a:r>
          </a:p>
          <a:p>
            <a:pPr eaLnBrk="1" hangingPunct="1"/>
            <a:r>
              <a:rPr lang="en-GB" dirty="0" smtClean="0">
                <a:solidFill>
                  <a:schemeClr val="bg1"/>
                </a:solidFill>
              </a:rPr>
              <a:t>Ask what they would have to do to process the traumatic memories?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2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2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2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smtClean="0"/>
              <a:t>:</a:t>
            </a:r>
          </a:p>
        </p:txBody>
      </p:sp>
      <p:sp>
        <p:nvSpPr>
          <p:cNvPr id="133123" name="Rectangle 3"/>
          <p:cNvSpPr>
            <a:spLocks noGrp="1" noChangeArrowheads="1"/>
          </p:cNvSpPr>
          <p:nvPr>
            <p:ph type="body" idx="1"/>
          </p:nvPr>
        </p:nvSpPr>
        <p:spPr>
          <a:xfrm>
            <a:off x="250825" y="620713"/>
            <a:ext cx="8642350" cy="5761037"/>
          </a:xfrm>
        </p:spPr>
        <p:txBody>
          <a:bodyPr/>
          <a:lstStyle/>
          <a:p>
            <a:pPr eaLnBrk="1" hangingPunct="1">
              <a:lnSpc>
                <a:spcPct val="80000"/>
              </a:lnSpc>
            </a:pPr>
            <a:r>
              <a:rPr lang="en-GB" dirty="0" smtClean="0">
                <a:solidFill>
                  <a:schemeClr val="bg1"/>
                </a:solidFill>
              </a:rPr>
              <a:t>Explore the problems of suppressing emotions</a:t>
            </a:r>
          </a:p>
          <a:p>
            <a:pPr eaLnBrk="1" hangingPunct="1">
              <a:lnSpc>
                <a:spcPct val="80000"/>
              </a:lnSpc>
            </a:pPr>
            <a:r>
              <a:rPr lang="en-GB" dirty="0" smtClean="0">
                <a:solidFill>
                  <a:schemeClr val="bg1"/>
                </a:solidFill>
              </a:rPr>
              <a:t>Explore the implications of </a:t>
            </a:r>
            <a:r>
              <a:rPr lang="en-GB" i="1" dirty="0" smtClean="0">
                <a:solidFill>
                  <a:schemeClr val="bg1"/>
                </a:solidFill>
              </a:rPr>
              <a:t>“opening a can of worms” </a:t>
            </a:r>
            <a:r>
              <a:rPr lang="en-GB" dirty="0" smtClean="0">
                <a:solidFill>
                  <a:schemeClr val="bg1"/>
                </a:solidFill>
              </a:rPr>
              <a:t>and prepare for it</a:t>
            </a:r>
          </a:p>
          <a:p>
            <a:pPr eaLnBrk="1" hangingPunct="1">
              <a:lnSpc>
                <a:spcPct val="80000"/>
              </a:lnSpc>
            </a:pPr>
            <a:r>
              <a:rPr lang="en-GB" dirty="0" smtClean="0">
                <a:solidFill>
                  <a:schemeClr val="bg1"/>
                </a:solidFill>
              </a:rPr>
              <a:t>Share feelings generally with their partner, family</a:t>
            </a:r>
          </a:p>
          <a:p>
            <a:pPr eaLnBrk="1" hangingPunct="1">
              <a:lnSpc>
                <a:spcPct val="80000"/>
              </a:lnSpc>
            </a:pPr>
            <a:r>
              <a:rPr lang="en-GB" dirty="0" smtClean="0">
                <a:solidFill>
                  <a:schemeClr val="bg1"/>
                </a:solidFill>
              </a:rPr>
              <a:t>Read </a:t>
            </a:r>
            <a:r>
              <a:rPr lang="en-GB" i="1" dirty="0" smtClean="0">
                <a:solidFill>
                  <a:schemeClr val="bg1"/>
                </a:solidFill>
              </a:rPr>
              <a:t>“Emotional Processing; healing through feeling”.</a:t>
            </a:r>
          </a:p>
          <a:p>
            <a:pPr eaLnBrk="1" hangingPunct="1">
              <a:lnSpc>
                <a:spcPct val="80000"/>
              </a:lnSpc>
            </a:pPr>
            <a:endParaRPr lang="en-GB" dirty="0" smtClean="0">
              <a:solidFill>
                <a:schemeClr val="bg1"/>
              </a:solidFill>
            </a:endParaRPr>
          </a:p>
          <a:p>
            <a:pPr eaLnBrk="1" hangingPunct="1">
              <a:lnSpc>
                <a:spcPct val="80000"/>
              </a:lnSpc>
            </a:pPr>
            <a:endParaRPr lang="en-GB" dirty="0" smtClean="0">
              <a:solidFill>
                <a:schemeClr val="bg1"/>
              </a:solidFill>
            </a:endParaRPr>
          </a:p>
          <a:p>
            <a:pPr eaLnBrk="1" hangingPunct="1">
              <a:lnSpc>
                <a:spcPct val="80000"/>
              </a:lnSpc>
              <a:buFontTx/>
              <a:buNone/>
            </a:pPr>
            <a:r>
              <a:rPr lang="en-GB" sz="2800" b="1" i="1" dirty="0" smtClean="0">
                <a:solidFill>
                  <a:schemeClr val="bg1"/>
                </a:solidFill>
              </a:rPr>
              <a:t>	</a:t>
            </a:r>
            <a:r>
              <a:rPr lang="en-GB" b="1" i="1" dirty="0" smtClean="0"/>
              <a:t>Throughout the whole therapy process  discussions revolve around emotions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31" y="26270"/>
            <a:ext cx="9108504" cy="6858000"/>
          </a:xfrm>
          <a:prstGeom prst="rect">
            <a:avLst/>
          </a:prstGeom>
        </p:spPr>
      </p:pic>
      <p:sp>
        <p:nvSpPr>
          <p:cNvPr id="4" name="TextBox 3"/>
          <p:cNvSpPr txBox="1"/>
          <p:nvPr/>
        </p:nvSpPr>
        <p:spPr>
          <a:xfrm>
            <a:off x="395536" y="1772816"/>
            <a:ext cx="8136904" cy="4031873"/>
          </a:xfrm>
          <a:prstGeom prst="rect">
            <a:avLst/>
          </a:prstGeom>
          <a:solidFill>
            <a:srgbClr val="660033"/>
          </a:solidFill>
        </p:spPr>
        <p:txBody>
          <a:bodyPr wrap="square" rtlCol="0">
            <a:spAutoFit/>
          </a:bodyPr>
          <a:lstStyle/>
          <a:p>
            <a:r>
              <a:rPr lang="en-GB" sz="4400" dirty="0" smtClean="0">
                <a:solidFill>
                  <a:schemeClr val="bg1"/>
                </a:solidFill>
              </a:rPr>
              <a:t>Emotional Processing Therapy for Post Traumatic Stress Disorder</a:t>
            </a:r>
          </a:p>
          <a:p>
            <a:endParaRPr lang="en-GB" sz="4400" dirty="0">
              <a:solidFill>
                <a:schemeClr val="bg1"/>
              </a:solidFill>
            </a:endParaRPr>
          </a:p>
          <a:p>
            <a:r>
              <a:rPr lang="en-GB" sz="4000" b="1" i="1" dirty="0" smtClean="0">
                <a:solidFill>
                  <a:schemeClr val="bg1"/>
                </a:solidFill>
              </a:rPr>
              <a:t>	Case </a:t>
            </a:r>
            <a:r>
              <a:rPr lang="en-GB" sz="4000" b="1" i="1" dirty="0">
                <a:solidFill>
                  <a:schemeClr val="bg1"/>
                </a:solidFill>
              </a:rPr>
              <a:t>example </a:t>
            </a:r>
            <a:r>
              <a:rPr lang="en-GB" sz="4000" b="1" i="1" dirty="0" smtClean="0">
                <a:solidFill>
                  <a:schemeClr val="bg1"/>
                </a:solidFill>
              </a:rPr>
              <a:t>of Max</a:t>
            </a:r>
          </a:p>
          <a:p>
            <a:r>
              <a:rPr lang="en-GB" b="1" i="1" dirty="0" smtClean="0">
                <a:solidFill>
                  <a:schemeClr val="bg1"/>
                </a:solidFill>
              </a:rPr>
              <a:t>Seen by Roger Baker for therapy</a:t>
            </a:r>
            <a:endParaRPr lang="en-GB" b="1" i="1" dirty="0">
              <a:solidFill>
                <a:schemeClr val="bg1"/>
              </a:solidFill>
            </a:endParaRPr>
          </a:p>
        </p:txBody>
      </p:sp>
    </p:spTree>
    <p:extLst>
      <p:ext uri="{BB962C8B-B14F-4D97-AF65-F5344CB8AC3E}">
        <p14:creationId xmlns:p14="http://schemas.microsoft.com/office/powerpoint/2010/main" val="34167579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4950" y="736600"/>
            <a:ext cx="3594100" cy="5384800"/>
          </a:xfrm>
          <a:prstGeom prst="rect">
            <a:avLst/>
          </a:prstGeom>
        </p:spPr>
      </p:pic>
    </p:spTree>
    <p:extLst>
      <p:ext uri="{BB962C8B-B14F-4D97-AF65-F5344CB8AC3E}">
        <p14:creationId xmlns:p14="http://schemas.microsoft.com/office/powerpoint/2010/main" val="22051035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755650" y="2133600"/>
            <a:ext cx="7850188" cy="3143250"/>
          </a:xfrm>
          <a:prstGeom prst="rect">
            <a:avLst/>
          </a:prstGeom>
          <a:noFill/>
          <a:ln w="9525">
            <a:noFill/>
            <a:miter lim="800000"/>
            <a:headEnd/>
            <a:tailEnd/>
          </a:ln>
        </p:spPr>
        <p:txBody>
          <a:bodyPr>
            <a:spAutoFit/>
          </a:bodyPr>
          <a:lstStyle/>
          <a:p>
            <a:pPr>
              <a:spcBef>
                <a:spcPct val="50000"/>
              </a:spcBef>
            </a:pPr>
            <a:r>
              <a:rPr lang="en-GB" sz="1800">
                <a:cs typeface="Times New Roman" charset="0"/>
              </a:rPr>
              <a:t> </a:t>
            </a:r>
          </a:p>
          <a:p>
            <a:pPr>
              <a:spcBef>
                <a:spcPct val="50000"/>
              </a:spcBef>
            </a:pPr>
            <a:r>
              <a:rPr lang="en-GB" sz="2800">
                <a:cs typeface="Times New Roman" charset="0"/>
              </a:rPr>
              <a:t> </a:t>
            </a:r>
            <a:r>
              <a:rPr lang="en-GB" sz="2800" i="1">
                <a:solidFill>
                  <a:schemeClr val="bg1"/>
                </a:solidFill>
                <a:cs typeface="Times New Roman" charset="0"/>
              </a:rPr>
              <a:t>“When I was falling, for a split second I thought I would probably die.  I thought after the accident I would be paralysed”.  An ambulance arrived and the paramedics gave him morphine for the pain.  “They said I was lucky – it could have been my back, head or neck”.</a:t>
            </a:r>
            <a:r>
              <a:rPr lang="en-GB" sz="2800">
                <a:solidFill>
                  <a:schemeClr val="bg1"/>
                </a:solidFill>
              </a:rPr>
              <a:t> </a:t>
            </a:r>
          </a:p>
        </p:txBody>
      </p:sp>
      <p:sp>
        <p:nvSpPr>
          <p:cNvPr id="48131" name="Rectangle 3"/>
          <p:cNvSpPr>
            <a:spLocks noChangeArrowheads="1"/>
          </p:cNvSpPr>
          <p:nvPr/>
        </p:nvSpPr>
        <p:spPr bwMode="auto">
          <a:xfrm>
            <a:off x="0" y="0"/>
            <a:ext cx="9144000" cy="1125538"/>
          </a:xfrm>
          <a:prstGeom prst="rect">
            <a:avLst/>
          </a:prstGeom>
          <a:solidFill>
            <a:schemeClr val="bg1"/>
          </a:solidFill>
          <a:ln w="9525">
            <a:noFill/>
            <a:miter lim="800000"/>
            <a:headEnd/>
            <a:tailEnd/>
          </a:ln>
        </p:spPr>
        <p:txBody>
          <a:bodyPr anchor="ctr"/>
          <a:lstStyle/>
          <a:p>
            <a:pPr algn="ctr"/>
            <a:r>
              <a:rPr lang="en-GB" sz="3200">
                <a:solidFill>
                  <a:srgbClr val="996633"/>
                </a:solidFill>
              </a:rPr>
              <a:t>Case example - Max</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457200" y="1752600"/>
            <a:ext cx="7924800" cy="366713"/>
          </a:xfrm>
          <a:prstGeom prst="rect">
            <a:avLst/>
          </a:prstGeom>
          <a:noFill/>
          <a:ln w="9525">
            <a:noFill/>
            <a:miter lim="800000"/>
            <a:headEnd/>
            <a:tailEnd/>
          </a:ln>
        </p:spPr>
        <p:txBody>
          <a:bodyPr>
            <a:spAutoFit/>
          </a:bodyPr>
          <a:lstStyle/>
          <a:p>
            <a:pPr>
              <a:spcBef>
                <a:spcPct val="50000"/>
              </a:spcBef>
            </a:pPr>
            <a:endParaRPr lang="en-US" sz="1800"/>
          </a:p>
        </p:txBody>
      </p:sp>
      <p:sp>
        <p:nvSpPr>
          <p:cNvPr id="49155" name="Text Box 3"/>
          <p:cNvSpPr txBox="1">
            <a:spLocks noChangeArrowheads="1"/>
          </p:cNvSpPr>
          <p:nvPr/>
        </p:nvSpPr>
        <p:spPr bwMode="auto">
          <a:xfrm>
            <a:off x="611188" y="2636838"/>
            <a:ext cx="8153400" cy="1373187"/>
          </a:xfrm>
          <a:prstGeom prst="rect">
            <a:avLst/>
          </a:prstGeom>
          <a:noFill/>
          <a:ln w="9525">
            <a:noFill/>
            <a:miter lim="800000"/>
            <a:headEnd/>
            <a:tailEnd/>
          </a:ln>
        </p:spPr>
        <p:txBody>
          <a:bodyPr>
            <a:spAutoFit/>
          </a:bodyPr>
          <a:lstStyle/>
          <a:p>
            <a:pPr>
              <a:spcBef>
                <a:spcPct val="50000"/>
              </a:spcBef>
            </a:pPr>
            <a:r>
              <a:rPr lang="en-GB" sz="2800" i="1">
                <a:solidFill>
                  <a:schemeClr val="bg1"/>
                </a:solidFill>
                <a:cs typeface="Times New Roman" charset="0"/>
              </a:rPr>
              <a:t>“The worst bit about the nightmares is waking up with a falling sensation and remembering the noise as I hit the concrete”. </a:t>
            </a:r>
          </a:p>
        </p:txBody>
      </p:sp>
      <p:sp>
        <p:nvSpPr>
          <p:cNvPr id="49156" name="Rectangle 4"/>
          <p:cNvSpPr>
            <a:spLocks noChangeArrowheads="1"/>
          </p:cNvSpPr>
          <p:nvPr/>
        </p:nvSpPr>
        <p:spPr bwMode="auto">
          <a:xfrm>
            <a:off x="0" y="0"/>
            <a:ext cx="9144000" cy="1125538"/>
          </a:xfrm>
          <a:prstGeom prst="rect">
            <a:avLst/>
          </a:prstGeom>
          <a:solidFill>
            <a:schemeClr val="bg1"/>
          </a:solidFill>
          <a:ln w="9525">
            <a:noFill/>
            <a:miter lim="800000"/>
            <a:headEnd/>
            <a:tailEnd/>
          </a:ln>
        </p:spPr>
        <p:txBody>
          <a:bodyPr anchor="ctr"/>
          <a:lstStyle/>
          <a:p>
            <a:pPr algn="ctr"/>
            <a:r>
              <a:rPr lang="en-GB" sz="3200">
                <a:solidFill>
                  <a:srgbClr val="996633"/>
                </a:solidFill>
              </a:rPr>
              <a:t>Nightmares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571500" y="2314575"/>
            <a:ext cx="8001000" cy="2227263"/>
          </a:xfrm>
          <a:prstGeom prst="rect">
            <a:avLst/>
          </a:prstGeom>
          <a:noFill/>
          <a:ln w="9525">
            <a:noFill/>
            <a:miter lim="800000"/>
            <a:headEnd/>
            <a:tailEnd/>
          </a:ln>
        </p:spPr>
        <p:txBody>
          <a:bodyPr>
            <a:spAutoFit/>
          </a:bodyPr>
          <a:lstStyle/>
          <a:p>
            <a:pPr>
              <a:spcBef>
                <a:spcPct val="50000"/>
              </a:spcBef>
            </a:pPr>
            <a:r>
              <a:rPr lang="en-GB" sz="2800">
                <a:cs typeface="Times New Roman" charset="0"/>
              </a:rPr>
              <a:t>.  </a:t>
            </a:r>
            <a:r>
              <a:rPr lang="en-GB" sz="2800">
                <a:solidFill>
                  <a:schemeClr val="bg1"/>
                </a:solidFill>
                <a:cs typeface="Times New Roman" charset="0"/>
              </a:rPr>
              <a:t>He did report thinking about the accident every day, and that it “popped into my mind”.  When I mentioned the word ‘flashbacks’, he immediately understood what I meant.  He said they came about 4 times a day.</a:t>
            </a:r>
            <a:r>
              <a:rPr lang="en-GB" sz="2800">
                <a:cs typeface="Times New Roman" charset="0"/>
              </a:rPr>
              <a:t> </a:t>
            </a:r>
          </a:p>
        </p:txBody>
      </p:sp>
      <p:sp>
        <p:nvSpPr>
          <p:cNvPr id="50179" name="Text Box 3"/>
          <p:cNvSpPr txBox="1">
            <a:spLocks noChangeArrowheads="1"/>
          </p:cNvSpPr>
          <p:nvPr/>
        </p:nvSpPr>
        <p:spPr bwMode="auto">
          <a:xfrm>
            <a:off x="1752600" y="838200"/>
            <a:ext cx="5562600" cy="579438"/>
          </a:xfrm>
          <a:prstGeom prst="rect">
            <a:avLst/>
          </a:prstGeom>
          <a:noFill/>
          <a:ln w="9525">
            <a:noFill/>
            <a:miter lim="800000"/>
            <a:headEnd/>
            <a:tailEnd/>
          </a:ln>
        </p:spPr>
        <p:txBody>
          <a:bodyPr>
            <a:spAutoFit/>
          </a:bodyPr>
          <a:lstStyle/>
          <a:p>
            <a:pPr>
              <a:spcBef>
                <a:spcPct val="50000"/>
              </a:spcBef>
            </a:pPr>
            <a:r>
              <a:rPr lang="en-GB" sz="3200">
                <a:solidFill>
                  <a:schemeClr val="bg1"/>
                </a:solidFill>
              </a:rPr>
              <a:t>Flashbacks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1311612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752600" y="609600"/>
            <a:ext cx="6934200" cy="519113"/>
          </a:xfrm>
          <a:prstGeom prst="rect">
            <a:avLst/>
          </a:prstGeom>
          <a:noFill/>
          <a:ln w="9525">
            <a:noFill/>
            <a:miter lim="800000"/>
            <a:headEnd/>
            <a:tailEnd/>
          </a:ln>
        </p:spPr>
        <p:txBody>
          <a:bodyPr>
            <a:spAutoFit/>
          </a:bodyPr>
          <a:lstStyle/>
          <a:p>
            <a:pPr>
              <a:spcBef>
                <a:spcPct val="50000"/>
              </a:spcBef>
            </a:pPr>
            <a:r>
              <a:rPr lang="en-GB" sz="2800">
                <a:solidFill>
                  <a:schemeClr val="bg1"/>
                </a:solidFill>
              </a:rPr>
              <a:t>Avoidance</a:t>
            </a:r>
          </a:p>
        </p:txBody>
      </p:sp>
      <p:sp>
        <p:nvSpPr>
          <p:cNvPr id="52227" name="Text Box 3"/>
          <p:cNvSpPr txBox="1">
            <a:spLocks noChangeArrowheads="1"/>
          </p:cNvSpPr>
          <p:nvPr/>
        </p:nvSpPr>
        <p:spPr bwMode="auto">
          <a:xfrm>
            <a:off x="323850" y="1268413"/>
            <a:ext cx="7772400" cy="6259512"/>
          </a:xfrm>
          <a:prstGeom prst="rect">
            <a:avLst/>
          </a:prstGeom>
          <a:noFill/>
          <a:ln w="9525">
            <a:noFill/>
            <a:miter lim="800000"/>
            <a:headEnd/>
            <a:tailEnd/>
          </a:ln>
        </p:spPr>
        <p:txBody>
          <a:bodyPr>
            <a:spAutoFit/>
          </a:bodyPr>
          <a:lstStyle/>
          <a:p>
            <a:pPr>
              <a:spcBef>
                <a:spcPct val="50000"/>
              </a:spcBef>
            </a:pPr>
            <a:endParaRPr lang="en-GB" sz="2800">
              <a:cs typeface="Times New Roman" charset="0"/>
            </a:endParaRPr>
          </a:p>
          <a:p>
            <a:pPr>
              <a:spcBef>
                <a:spcPct val="50000"/>
              </a:spcBef>
              <a:buFontTx/>
              <a:buChar char="•"/>
            </a:pPr>
            <a:r>
              <a:rPr lang="en-GB" sz="2800">
                <a:solidFill>
                  <a:schemeClr val="bg1"/>
                </a:solidFill>
                <a:cs typeface="Times New Roman" charset="0"/>
              </a:rPr>
              <a:t>reminders on the TV; </a:t>
            </a:r>
          </a:p>
          <a:p>
            <a:pPr>
              <a:spcBef>
                <a:spcPct val="50000"/>
              </a:spcBef>
              <a:buFontTx/>
              <a:buChar char="•"/>
            </a:pPr>
            <a:r>
              <a:rPr lang="en-GB" sz="2800">
                <a:solidFill>
                  <a:schemeClr val="bg1"/>
                </a:solidFill>
                <a:cs typeface="Times New Roman" charset="0"/>
              </a:rPr>
              <a:t>he could not go back to the area in which the accident happened; </a:t>
            </a:r>
          </a:p>
          <a:p>
            <a:pPr>
              <a:spcBef>
                <a:spcPct val="50000"/>
              </a:spcBef>
              <a:buFontTx/>
              <a:buChar char="•"/>
            </a:pPr>
            <a:r>
              <a:rPr lang="en-GB" sz="2800">
                <a:solidFill>
                  <a:schemeClr val="bg1"/>
                </a:solidFill>
                <a:cs typeface="Times New Roman" charset="0"/>
              </a:rPr>
              <a:t>at first he could not speak to his workmates; </a:t>
            </a:r>
          </a:p>
          <a:p>
            <a:pPr>
              <a:spcBef>
                <a:spcPct val="50000"/>
              </a:spcBef>
              <a:buFontTx/>
              <a:buChar char="•"/>
            </a:pPr>
            <a:r>
              <a:rPr lang="en-GB" sz="2800">
                <a:solidFill>
                  <a:schemeClr val="bg1"/>
                </a:solidFill>
                <a:cs typeface="Times New Roman" charset="0"/>
              </a:rPr>
              <a:t>he stopped his regular games of snooker – initially because of his hand injury, but later “because I didn’t want to go out”; </a:t>
            </a:r>
          </a:p>
          <a:p>
            <a:pPr>
              <a:spcBef>
                <a:spcPct val="50000"/>
              </a:spcBef>
              <a:buFontTx/>
              <a:buChar char="•"/>
            </a:pPr>
            <a:r>
              <a:rPr lang="en-GB" sz="2800">
                <a:solidFill>
                  <a:schemeClr val="bg1"/>
                </a:solidFill>
                <a:cs typeface="Times New Roman" charset="0"/>
              </a:rPr>
              <a:t> “My partner talks to me, she’s great.  I talk a bit, but don’t like to.  She says it will help”.</a:t>
            </a:r>
            <a:r>
              <a:rPr lang="en-GB" sz="1800">
                <a:cs typeface="Times New Roman" charset="0"/>
              </a:rPr>
              <a:t> </a:t>
            </a:r>
          </a:p>
          <a:p>
            <a:pPr>
              <a:spcBef>
                <a:spcPct val="50000"/>
              </a:spcBef>
            </a:pPr>
            <a:r>
              <a:rPr lang="en-GB" sz="1800">
                <a:cs typeface="Times New Roman" charset="0"/>
              </a:rPr>
              <a:t> </a:t>
            </a:r>
          </a:p>
          <a:p>
            <a:pPr>
              <a:spcBef>
                <a:spcPct val="50000"/>
              </a:spcBef>
            </a:pPr>
            <a:endParaRPr lang="en-GB" sz="1800">
              <a:cs typeface="Times New Roman"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600200" y="838200"/>
            <a:ext cx="6781800" cy="579438"/>
          </a:xfrm>
          <a:prstGeom prst="rect">
            <a:avLst/>
          </a:prstGeom>
          <a:noFill/>
          <a:ln w="9525">
            <a:noFill/>
            <a:miter lim="800000"/>
            <a:headEnd/>
            <a:tailEnd/>
          </a:ln>
        </p:spPr>
        <p:txBody>
          <a:bodyPr>
            <a:spAutoFit/>
          </a:bodyPr>
          <a:lstStyle/>
          <a:p>
            <a:pPr>
              <a:spcBef>
                <a:spcPct val="50000"/>
              </a:spcBef>
            </a:pPr>
            <a:r>
              <a:rPr lang="en-GB" sz="3200">
                <a:solidFill>
                  <a:schemeClr val="bg1"/>
                </a:solidFill>
              </a:rPr>
              <a:t>Irritability and Hyperarousal</a:t>
            </a:r>
          </a:p>
        </p:txBody>
      </p:sp>
      <p:sp>
        <p:nvSpPr>
          <p:cNvPr id="53251" name="Text Box 3"/>
          <p:cNvSpPr txBox="1">
            <a:spLocks noChangeArrowheads="1"/>
          </p:cNvSpPr>
          <p:nvPr/>
        </p:nvSpPr>
        <p:spPr bwMode="auto">
          <a:xfrm>
            <a:off x="457200" y="2590800"/>
            <a:ext cx="8001000" cy="2654300"/>
          </a:xfrm>
          <a:prstGeom prst="rect">
            <a:avLst/>
          </a:prstGeom>
          <a:noFill/>
          <a:ln w="9525">
            <a:noFill/>
            <a:miter lim="800000"/>
            <a:headEnd/>
            <a:tailEnd/>
          </a:ln>
        </p:spPr>
        <p:txBody>
          <a:bodyPr>
            <a:spAutoFit/>
          </a:bodyPr>
          <a:lstStyle/>
          <a:p>
            <a:pPr>
              <a:spcBef>
                <a:spcPct val="50000"/>
              </a:spcBef>
            </a:pPr>
            <a:r>
              <a:rPr lang="en-GB" sz="2800" i="1">
                <a:cs typeface="Times New Roman" charset="0"/>
              </a:rPr>
              <a:t>“</a:t>
            </a:r>
            <a:r>
              <a:rPr lang="en-GB" sz="2800" i="1">
                <a:solidFill>
                  <a:schemeClr val="bg1"/>
                </a:solidFill>
                <a:cs typeface="Times New Roman" charset="0"/>
              </a:rPr>
              <a:t>If the children are playing and they slam a door, it frightens me.  I jump out of my skin.  I’m always telling them off.  If we’re watching a DVD in the evening I get so agitated if the children talk in the middle of it that I stand up and switch it off.  It’s not fair on them”.</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676400" y="762000"/>
            <a:ext cx="6324600" cy="519113"/>
          </a:xfrm>
          <a:prstGeom prst="rect">
            <a:avLst/>
          </a:prstGeom>
          <a:noFill/>
          <a:ln w="9525">
            <a:noFill/>
            <a:miter lim="800000"/>
            <a:headEnd/>
            <a:tailEnd/>
          </a:ln>
        </p:spPr>
        <p:txBody>
          <a:bodyPr>
            <a:spAutoFit/>
          </a:bodyPr>
          <a:lstStyle/>
          <a:p>
            <a:pPr>
              <a:spcBef>
                <a:spcPct val="50000"/>
              </a:spcBef>
            </a:pPr>
            <a:r>
              <a:rPr lang="en-GB" sz="2800">
                <a:solidFill>
                  <a:schemeClr val="bg1"/>
                </a:solidFill>
              </a:rPr>
              <a:t>Sessions 1</a:t>
            </a:r>
          </a:p>
        </p:txBody>
      </p:sp>
      <p:sp>
        <p:nvSpPr>
          <p:cNvPr id="54275" name="Text Box 3"/>
          <p:cNvSpPr txBox="1">
            <a:spLocks noChangeArrowheads="1"/>
          </p:cNvSpPr>
          <p:nvPr/>
        </p:nvSpPr>
        <p:spPr bwMode="auto">
          <a:xfrm flipV="1">
            <a:off x="495300" y="2438400"/>
            <a:ext cx="8153400" cy="366713"/>
          </a:xfrm>
          <a:prstGeom prst="rect">
            <a:avLst/>
          </a:prstGeom>
          <a:noFill/>
          <a:ln w="9525">
            <a:noFill/>
            <a:miter lim="800000"/>
            <a:headEnd/>
            <a:tailEnd/>
          </a:ln>
        </p:spPr>
        <p:txBody>
          <a:bodyPr rot="10800000">
            <a:spAutoFit/>
          </a:bodyPr>
          <a:lstStyle/>
          <a:p>
            <a:pPr>
              <a:spcBef>
                <a:spcPct val="50000"/>
              </a:spcBef>
            </a:pPr>
            <a:endParaRPr lang="en-US" sz="1800"/>
          </a:p>
        </p:txBody>
      </p:sp>
      <p:sp>
        <p:nvSpPr>
          <p:cNvPr id="137220" name="Text Box 4"/>
          <p:cNvSpPr txBox="1">
            <a:spLocks noChangeArrowheads="1"/>
          </p:cNvSpPr>
          <p:nvPr/>
        </p:nvSpPr>
        <p:spPr bwMode="auto">
          <a:xfrm>
            <a:off x="304800" y="1828800"/>
            <a:ext cx="8012113" cy="3297238"/>
          </a:xfrm>
          <a:prstGeom prst="rect">
            <a:avLst/>
          </a:prstGeom>
          <a:noFill/>
          <a:ln w="9525">
            <a:noFill/>
            <a:miter lim="800000"/>
            <a:headEnd/>
            <a:tailEnd/>
          </a:ln>
        </p:spPr>
        <p:txBody>
          <a:bodyPr>
            <a:spAutoFit/>
          </a:bodyPr>
          <a:lstStyle/>
          <a:p>
            <a:pPr>
              <a:spcBef>
                <a:spcPct val="50000"/>
              </a:spcBef>
              <a:buFontTx/>
              <a:buChar char="•"/>
            </a:pPr>
            <a:r>
              <a:rPr lang="en-GB" sz="2800" dirty="0">
                <a:solidFill>
                  <a:schemeClr val="bg1"/>
                </a:solidFill>
              </a:rPr>
              <a:t>General </a:t>
            </a:r>
            <a:r>
              <a:rPr lang="en-GB" sz="2800" dirty="0" err="1">
                <a:solidFill>
                  <a:schemeClr val="bg1"/>
                </a:solidFill>
              </a:rPr>
              <a:t>background;childhood</a:t>
            </a:r>
            <a:r>
              <a:rPr lang="en-GB" sz="2800" dirty="0">
                <a:solidFill>
                  <a:schemeClr val="bg1"/>
                </a:solidFill>
              </a:rPr>
              <a:t> and adult</a:t>
            </a:r>
          </a:p>
          <a:p>
            <a:pPr>
              <a:spcBef>
                <a:spcPct val="50000"/>
              </a:spcBef>
              <a:buFontTx/>
              <a:buChar char="•"/>
            </a:pPr>
            <a:r>
              <a:rPr lang="en-GB" sz="2800" dirty="0">
                <a:solidFill>
                  <a:schemeClr val="bg1"/>
                </a:solidFill>
              </a:rPr>
              <a:t>Usual emotional processing style and link with family style</a:t>
            </a:r>
          </a:p>
          <a:p>
            <a:pPr>
              <a:spcBef>
                <a:spcPct val="50000"/>
              </a:spcBef>
              <a:buFontTx/>
              <a:buChar char="•"/>
            </a:pPr>
            <a:r>
              <a:rPr lang="en-GB" sz="2800" dirty="0">
                <a:solidFill>
                  <a:schemeClr val="bg1"/>
                </a:solidFill>
              </a:rPr>
              <a:t>Explanation of Emotional </a:t>
            </a:r>
            <a:r>
              <a:rPr lang="en-GB" sz="2800" dirty="0" err="1">
                <a:solidFill>
                  <a:schemeClr val="bg1"/>
                </a:solidFill>
              </a:rPr>
              <a:t>ProcessingTherapy</a:t>
            </a:r>
            <a:endParaRPr lang="en-GB" sz="2800" dirty="0">
              <a:solidFill>
                <a:schemeClr val="bg1"/>
              </a:solidFill>
            </a:endParaRPr>
          </a:p>
          <a:p>
            <a:pPr>
              <a:spcBef>
                <a:spcPct val="50000"/>
              </a:spcBef>
              <a:buFontTx/>
              <a:buChar char="•"/>
            </a:pPr>
            <a:r>
              <a:rPr lang="en-GB" sz="2800" dirty="0">
                <a:solidFill>
                  <a:schemeClr val="bg1"/>
                </a:solidFill>
              </a:rPr>
              <a:t>Homework – “Emotional Processing; healing through feeling”</a:t>
            </a:r>
          </a:p>
        </p:txBody>
      </p:sp>
      <p:pic>
        <p:nvPicPr>
          <p:cNvPr id="5" name="Picture 4" descr="BMS2.PNG"/>
          <p:cNvPicPr>
            <a:picLocks noChangeAspect="1"/>
          </p:cNvPicPr>
          <p:nvPr/>
        </p:nvPicPr>
        <p:blipFill>
          <a:blip r:embed="rId2" cstate="print"/>
          <a:stretch>
            <a:fillRect/>
          </a:stretch>
        </p:blipFill>
        <p:spPr>
          <a:xfrm>
            <a:off x="3643306" y="4714884"/>
            <a:ext cx="1571636" cy="21431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2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2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2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828800" y="914400"/>
            <a:ext cx="5257800" cy="1525588"/>
          </a:xfrm>
          <a:prstGeom prst="rect">
            <a:avLst/>
          </a:prstGeom>
          <a:noFill/>
          <a:ln w="9525">
            <a:noFill/>
            <a:miter lim="800000"/>
            <a:headEnd/>
            <a:tailEnd/>
          </a:ln>
        </p:spPr>
        <p:txBody>
          <a:bodyPr>
            <a:spAutoFit/>
          </a:bodyPr>
          <a:lstStyle/>
          <a:p>
            <a:pPr>
              <a:spcBef>
                <a:spcPct val="50000"/>
              </a:spcBef>
            </a:pPr>
            <a:r>
              <a:rPr lang="en-GB" sz="2800">
                <a:solidFill>
                  <a:schemeClr val="bg1"/>
                </a:solidFill>
              </a:rPr>
              <a:t>Session 2</a:t>
            </a:r>
          </a:p>
          <a:p>
            <a:endParaRPr lang="en-GB" sz="3900">
              <a:solidFill>
                <a:schemeClr val="bg1"/>
              </a:solidFill>
            </a:endParaRPr>
          </a:p>
          <a:p>
            <a:pPr>
              <a:spcBef>
                <a:spcPct val="50000"/>
              </a:spcBef>
            </a:pPr>
            <a:endParaRPr lang="en-GB" sz="1800"/>
          </a:p>
        </p:txBody>
      </p:sp>
      <p:sp>
        <p:nvSpPr>
          <p:cNvPr id="138243" name="Text Box 3"/>
          <p:cNvSpPr txBox="1">
            <a:spLocks noChangeArrowheads="1"/>
          </p:cNvSpPr>
          <p:nvPr/>
        </p:nvSpPr>
        <p:spPr bwMode="auto">
          <a:xfrm>
            <a:off x="1295400" y="2286000"/>
            <a:ext cx="6324600" cy="3068638"/>
          </a:xfrm>
          <a:prstGeom prst="rect">
            <a:avLst/>
          </a:prstGeom>
          <a:noFill/>
          <a:ln w="9525">
            <a:noFill/>
            <a:miter lim="800000"/>
            <a:headEnd/>
            <a:tailEnd/>
          </a:ln>
        </p:spPr>
        <p:txBody>
          <a:bodyPr>
            <a:spAutoFit/>
          </a:bodyPr>
          <a:lstStyle/>
          <a:p>
            <a:pPr>
              <a:spcBef>
                <a:spcPct val="50000"/>
              </a:spcBef>
              <a:buFontTx/>
              <a:buChar char="•"/>
            </a:pPr>
            <a:r>
              <a:rPr lang="en-GB" sz="2800">
                <a:solidFill>
                  <a:schemeClr val="bg1"/>
                </a:solidFill>
              </a:rPr>
              <a:t>Discussion about emotions</a:t>
            </a:r>
          </a:p>
          <a:p>
            <a:pPr>
              <a:spcBef>
                <a:spcPct val="50000"/>
              </a:spcBef>
              <a:buFontTx/>
              <a:buChar char="•"/>
            </a:pPr>
            <a:r>
              <a:rPr lang="en-GB" sz="2800">
                <a:solidFill>
                  <a:schemeClr val="bg1"/>
                </a:solidFill>
              </a:rPr>
              <a:t>Prepare for Therapy; likely impact on his family</a:t>
            </a:r>
          </a:p>
          <a:p>
            <a:pPr>
              <a:spcBef>
                <a:spcPct val="50000"/>
              </a:spcBef>
              <a:buFontTx/>
              <a:buChar char="•"/>
            </a:pPr>
            <a:r>
              <a:rPr lang="en-GB" sz="2800">
                <a:solidFill>
                  <a:schemeClr val="bg1"/>
                </a:solidFill>
              </a:rPr>
              <a:t>Homework – think of the implications of opening up more fully</a:t>
            </a:r>
          </a:p>
          <a:p>
            <a:pPr>
              <a:spcBef>
                <a:spcPct val="50000"/>
              </a:spcBef>
            </a:pPr>
            <a:endParaRPr lang="en-GB" sz="1800">
              <a:solidFill>
                <a:schemeClr val="bg1"/>
              </a:solidFill>
            </a:endParaRPr>
          </a:p>
        </p:txBody>
      </p:sp>
      <p:pic>
        <p:nvPicPr>
          <p:cNvPr id="4" name="Picture 3" descr="emotionpillpage2emotion.jpg"/>
          <p:cNvPicPr>
            <a:picLocks noChangeAspect="1"/>
          </p:cNvPicPr>
          <p:nvPr/>
        </p:nvPicPr>
        <p:blipFill>
          <a:blip r:embed="rId2" cstate="print"/>
          <a:stretch>
            <a:fillRect/>
          </a:stretch>
        </p:blipFill>
        <p:spPr>
          <a:xfrm>
            <a:off x="6500826" y="857232"/>
            <a:ext cx="2027242" cy="19288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pic>
        <p:nvPicPr>
          <p:cNvPr id="4" name="Picture 3" descr="thesis-paper.jpg"/>
          <p:cNvPicPr>
            <a:picLocks noChangeAspect="1"/>
          </p:cNvPicPr>
          <p:nvPr/>
        </p:nvPicPr>
        <p:blipFill>
          <a:blip r:embed="rId2" cstate="print"/>
          <a:stretch>
            <a:fillRect/>
          </a:stretch>
        </p:blipFill>
        <p:spPr>
          <a:xfrm>
            <a:off x="2143108" y="0"/>
            <a:ext cx="5429288" cy="4572008"/>
          </a:xfrm>
          <a:prstGeom prst="rect">
            <a:avLst/>
          </a:prstGeom>
        </p:spPr>
      </p:pic>
      <p:sp>
        <p:nvSpPr>
          <p:cNvPr id="56322" name="Rectangle 2"/>
          <p:cNvSpPr>
            <a:spLocks noChangeArrowheads="1"/>
          </p:cNvSpPr>
          <p:nvPr/>
        </p:nvSpPr>
        <p:spPr bwMode="auto">
          <a:xfrm>
            <a:off x="357158" y="1000108"/>
            <a:ext cx="1747838" cy="519113"/>
          </a:xfrm>
          <a:prstGeom prst="rect">
            <a:avLst/>
          </a:prstGeom>
          <a:noFill/>
          <a:ln w="9525">
            <a:noFill/>
            <a:miter lim="800000"/>
            <a:headEnd/>
            <a:tailEnd/>
          </a:ln>
        </p:spPr>
        <p:txBody>
          <a:bodyPr wrap="none">
            <a:spAutoFit/>
          </a:bodyPr>
          <a:lstStyle/>
          <a:p>
            <a:pPr>
              <a:spcBef>
                <a:spcPct val="50000"/>
              </a:spcBef>
            </a:pPr>
            <a:r>
              <a:rPr lang="en-GB" sz="2800">
                <a:solidFill>
                  <a:schemeClr val="bg1"/>
                </a:solidFill>
              </a:rPr>
              <a:t>Session 3</a:t>
            </a:r>
          </a:p>
        </p:txBody>
      </p:sp>
      <p:sp>
        <p:nvSpPr>
          <p:cNvPr id="56323" name="Rectangle 3"/>
          <p:cNvSpPr>
            <a:spLocks noChangeArrowheads="1"/>
          </p:cNvSpPr>
          <p:nvPr/>
        </p:nvSpPr>
        <p:spPr bwMode="auto">
          <a:xfrm>
            <a:off x="0" y="4000504"/>
            <a:ext cx="9144000" cy="2654300"/>
          </a:xfrm>
          <a:prstGeom prst="rect">
            <a:avLst/>
          </a:prstGeom>
          <a:noFill/>
          <a:ln w="9525">
            <a:noFill/>
            <a:miter lim="800000"/>
            <a:headEnd/>
            <a:tailEnd/>
          </a:ln>
        </p:spPr>
        <p:txBody>
          <a:bodyPr>
            <a:spAutoFit/>
          </a:bodyPr>
          <a:lstStyle/>
          <a:p>
            <a:r>
              <a:rPr lang="en-GB" sz="2800" dirty="0">
                <a:cs typeface="Times New Roman" charset="0"/>
              </a:rPr>
              <a:t>“</a:t>
            </a:r>
            <a:r>
              <a:rPr lang="en-GB" sz="2800" i="1" dirty="0">
                <a:solidFill>
                  <a:schemeClr val="bg1"/>
                </a:solidFill>
                <a:cs typeface="Times New Roman" charset="0"/>
              </a:rPr>
              <a:t>After the last session I’ve been thinking about it and wrote it down.  I was down in the dumps thinking about it for a few days, but then I cheered up and stopped thinking about it.  Later, when I read what I wrote it became clearer - the idea of letting it all out.  I was quite relieved.  I felt a big weight off my shoulders</a:t>
            </a:r>
            <a:r>
              <a:rPr lang="en-GB" sz="2800" dirty="0">
                <a:cs typeface="Times New Roman" charset="0"/>
              </a:rPr>
              <a:t>”.  </a:t>
            </a:r>
            <a:endParaRPr lang="en-GB" sz="28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676400" y="838200"/>
            <a:ext cx="1747838" cy="519113"/>
          </a:xfrm>
          <a:prstGeom prst="rect">
            <a:avLst/>
          </a:prstGeom>
          <a:noFill/>
          <a:ln w="9525">
            <a:noFill/>
            <a:miter lim="800000"/>
            <a:headEnd/>
            <a:tailEnd/>
          </a:ln>
        </p:spPr>
        <p:txBody>
          <a:bodyPr wrap="none">
            <a:spAutoFit/>
          </a:bodyPr>
          <a:lstStyle/>
          <a:p>
            <a:pPr>
              <a:spcBef>
                <a:spcPct val="50000"/>
              </a:spcBef>
            </a:pPr>
            <a:r>
              <a:rPr lang="en-GB" sz="2800">
                <a:solidFill>
                  <a:schemeClr val="bg1"/>
                </a:solidFill>
              </a:rPr>
              <a:t>Session 4</a:t>
            </a:r>
          </a:p>
        </p:txBody>
      </p:sp>
      <p:sp>
        <p:nvSpPr>
          <p:cNvPr id="57347" name="Text Box 3"/>
          <p:cNvSpPr txBox="1">
            <a:spLocks noChangeArrowheads="1"/>
          </p:cNvSpPr>
          <p:nvPr/>
        </p:nvSpPr>
        <p:spPr bwMode="auto">
          <a:xfrm>
            <a:off x="762000" y="1828800"/>
            <a:ext cx="7848600" cy="2443163"/>
          </a:xfrm>
          <a:prstGeom prst="rect">
            <a:avLst/>
          </a:prstGeom>
          <a:noFill/>
          <a:ln w="9525">
            <a:noFill/>
            <a:miter lim="800000"/>
            <a:headEnd/>
            <a:tailEnd/>
          </a:ln>
        </p:spPr>
        <p:txBody>
          <a:bodyPr>
            <a:spAutoFit/>
          </a:bodyPr>
          <a:lstStyle/>
          <a:p>
            <a:pPr>
              <a:spcBef>
                <a:spcPct val="50000"/>
              </a:spcBef>
              <a:buFontTx/>
              <a:buChar char="•"/>
            </a:pPr>
            <a:r>
              <a:rPr lang="en-GB" sz="2800">
                <a:solidFill>
                  <a:schemeClr val="bg1"/>
                </a:solidFill>
              </a:rPr>
              <a:t>Ascertain readiness to start</a:t>
            </a:r>
          </a:p>
          <a:p>
            <a:pPr>
              <a:spcBef>
                <a:spcPct val="50000"/>
              </a:spcBef>
              <a:buFontTx/>
              <a:buChar char="•"/>
            </a:pPr>
            <a:r>
              <a:rPr lang="en-GB" sz="2800">
                <a:solidFill>
                  <a:schemeClr val="bg1"/>
                </a:solidFill>
              </a:rPr>
              <a:t>Detailed retelling of accident</a:t>
            </a:r>
          </a:p>
          <a:p>
            <a:pPr>
              <a:spcBef>
                <a:spcPct val="50000"/>
              </a:spcBef>
              <a:buFontTx/>
              <a:buChar char="•"/>
            </a:pPr>
            <a:endParaRPr lang="en-GB" sz="2800">
              <a:solidFill>
                <a:schemeClr val="bg1"/>
              </a:solidFill>
            </a:endParaRPr>
          </a:p>
          <a:p>
            <a:pPr>
              <a:spcBef>
                <a:spcPct val="50000"/>
              </a:spcBef>
              <a:buFontTx/>
              <a:buChar char="•"/>
            </a:pPr>
            <a:endParaRPr lang="en-GB" sz="2800"/>
          </a:p>
        </p:txBody>
      </p:sp>
      <p:sp>
        <p:nvSpPr>
          <p:cNvPr id="57348" name="Rectangle 4"/>
          <p:cNvSpPr>
            <a:spLocks noChangeArrowheads="1"/>
          </p:cNvSpPr>
          <p:nvPr/>
        </p:nvSpPr>
        <p:spPr bwMode="auto">
          <a:xfrm>
            <a:off x="0" y="3063875"/>
            <a:ext cx="9144000" cy="2654300"/>
          </a:xfrm>
          <a:prstGeom prst="rect">
            <a:avLst/>
          </a:prstGeom>
          <a:noFill/>
          <a:ln w="9525">
            <a:noFill/>
            <a:miter lim="800000"/>
            <a:headEnd/>
            <a:tailEnd/>
          </a:ln>
        </p:spPr>
        <p:txBody>
          <a:bodyPr>
            <a:spAutoFit/>
          </a:bodyPr>
          <a:lstStyle/>
          <a:p>
            <a:r>
              <a:rPr lang="en-GB" sz="2800" dirty="0">
                <a:cs typeface="Times New Roman" charset="0"/>
              </a:rPr>
              <a:t>“</a:t>
            </a:r>
            <a:r>
              <a:rPr lang="en-GB" sz="2800" i="1" dirty="0">
                <a:solidFill>
                  <a:schemeClr val="bg1"/>
                </a:solidFill>
                <a:cs typeface="Times New Roman" charset="0"/>
              </a:rPr>
              <a:t>OK, I’d like you to take me through what happened, starting when you got up on the morning of the accident.  Take me through everything in detail.  Is that OK?  Don’t hold back, and if you feel like crying, do.  Showing your feelings is OK.”</a:t>
            </a:r>
          </a:p>
          <a:p>
            <a:pPr eaLnBrk="0" hangingPunct="0"/>
            <a:endParaRPr lang="en-GB" sz="2800" dirty="0">
              <a:solidFill>
                <a:schemeClr val="bg1"/>
              </a:solidFill>
            </a:endParaRPr>
          </a:p>
        </p:txBody>
      </p:sp>
      <p:pic>
        <p:nvPicPr>
          <p:cNvPr id="6" name="Picture 5" descr="mouth_speaking_by_naraosga_stock.jpg"/>
          <p:cNvPicPr>
            <a:picLocks noChangeAspect="1"/>
          </p:cNvPicPr>
          <p:nvPr/>
        </p:nvPicPr>
        <p:blipFill>
          <a:blip r:embed="rId2" cstate="print"/>
          <a:stretch>
            <a:fillRect/>
          </a:stretch>
        </p:blipFill>
        <p:spPr>
          <a:xfrm>
            <a:off x="5929322" y="571480"/>
            <a:ext cx="2714644" cy="2177420"/>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1828800" y="914400"/>
            <a:ext cx="1747838" cy="519113"/>
          </a:xfrm>
          <a:prstGeom prst="rect">
            <a:avLst/>
          </a:prstGeom>
          <a:noFill/>
          <a:ln w="9525">
            <a:noFill/>
            <a:miter lim="800000"/>
            <a:headEnd/>
            <a:tailEnd/>
          </a:ln>
        </p:spPr>
        <p:txBody>
          <a:bodyPr wrap="none">
            <a:spAutoFit/>
          </a:bodyPr>
          <a:lstStyle/>
          <a:p>
            <a:pPr>
              <a:spcBef>
                <a:spcPct val="50000"/>
              </a:spcBef>
            </a:pPr>
            <a:r>
              <a:rPr lang="en-GB" sz="2800">
                <a:solidFill>
                  <a:schemeClr val="bg1"/>
                </a:solidFill>
              </a:rPr>
              <a:t>Session 4</a:t>
            </a:r>
          </a:p>
        </p:txBody>
      </p:sp>
      <p:sp>
        <p:nvSpPr>
          <p:cNvPr id="58371" name="Text Box 3"/>
          <p:cNvSpPr txBox="1">
            <a:spLocks noChangeArrowheads="1"/>
          </p:cNvSpPr>
          <p:nvPr/>
        </p:nvSpPr>
        <p:spPr bwMode="auto">
          <a:xfrm>
            <a:off x="4038600" y="914400"/>
            <a:ext cx="4114800" cy="519113"/>
          </a:xfrm>
          <a:prstGeom prst="rect">
            <a:avLst/>
          </a:prstGeom>
          <a:noFill/>
          <a:ln w="9525">
            <a:noFill/>
            <a:miter lim="800000"/>
            <a:headEnd/>
            <a:tailEnd/>
          </a:ln>
        </p:spPr>
        <p:txBody>
          <a:bodyPr>
            <a:spAutoFit/>
          </a:bodyPr>
          <a:lstStyle/>
          <a:p>
            <a:pPr>
              <a:spcBef>
                <a:spcPct val="50000"/>
              </a:spcBef>
            </a:pPr>
            <a:r>
              <a:rPr lang="en-GB" sz="2800">
                <a:solidFill>
                  <a:schemeClr val="bg1"/>
                </a:solidFill>
              </a:rPr>
              <a:t>Key emotional moment</a:t>
            </a:r>
          </a:p>
        </p:txBody>
      </p:sp>
      <p:sp>
        <p:nvSpPr>
          <p:cNvPr id="141316" name="Text Box 4"/>
          <p:cNvSpPr txBox="1">
            <a:spLocks noChangeArrowheads="1"/>
          </p:cNvSpPr>
          <p:nvPr/>
        </p:nvSpPr>
        <p:spPr bwMode="auto">
          <a:xfrm>
            <a:off x="495300" y="2133600"/>
            <a:ext cx="8153400" cy="4576763"/>
          </a:xfrm>
          <a:prstGeom prst="rect">
            <a:avLst/>
          </a:prstGeom>
          <a:noFill/>
          <a:ln w="9525">
            <a:noFill/>
            <a:miter lim="800000"/>
            <a:headEnd/>
            <a:tailEnd/>
          </a:ln>
        </p:spPr>
        <p:txBody>
          <a:bodyPr>
            <a:spAutoFit/>
          </a:bodyPr>
          <a:lstStyle/>
          <a:p>
            <a:pPr>
              <a:spcBef>
                <a:spcPct val="50000"/>
              </a:spcBef>
            </a:pPr>
            <a:r>
              <a:rPr lang="en-GB" sz="2800" i="1" dirty="0">
                <a:solidFill>
                  <a:schemeClr val="bg1"/>
                </a:solidFill>
                <a:cs typeface="Times New Roman" charset="0"/>
              </a:rPr>
              <a:t>“After washing some windows I put my right foot back where I thought the balcony floor was and started to fall. I saw windows zoom past me.  I’m falling.  Will I die?  What will be at the bottom? My heart was racing, I was sweating.  Horror.  I remember lying on the ground sweating, as if someone had hit me round the head with a plank.  My ears were ringing and dull.”</a:t>
            </a:r>
          </a:p>
          <a:p>
            <a:pPr>
              <a:spcBef>
                <a:spcPct val="50000"/>
              </a:spcBef>
            </a:pPr>
            <a:r>
              <a:rPr lang="en-GB" sz="2800" dirty="0">
                <a:solidFill>
                  <a:schemeClr val="bg1"/>
                </a:solidFill>
                <a:cs typeface="Times New Roman" charset="0"/>
              </a:rPr>
              <a:t> He remembered seeing a finger sticking up unnaturally in an impossible position.</a:t>
            </a:r>
            <a:r>
              <a:rPr lang="en-GB" sz="2800" dirty="0">
                <a:cs typeface="Times New Roman"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pic>
        <p:nvPicPr>
          <p:cNvPr id="4" name="Picture 3" descr="earthmagnified-sands.jpg"/>
          <p:cNvPicPr>
            <a:picLocks noChangeAspect="1"/>
          </p:cNvPicPr>
          <p:nvPr/>
        </p:nvPicPr>
        <p:blipFill>
          <a:blip r:embed="rId2" cstate="print"/>
          <a:stretch>
            <a:fillRect/>
          </a:stretch>
        </p:blipFill>
        <p:spPr>
          <a:xfrm>
            <a:off x="5029200" y="0"/>
            <a:ext cx="4114800" cy="7715280"/>
          </a:xfrm>
          <a:prstGeom prst="rect">
            <a:avLst/>
          </a:prstGeom>
        </p:spPr>
      </p:pic>
      <p:sp>
        <p:nvSpPr>
          <p:cNvPr id="60418" name="Text Box 2"/>
          <p:cNvSpPr txBox="1">
            <a:spLocks noChangeArrowheads="1"/>
          </p:cNvSpPr>
          <p:nvPr/>
        </p:nvSpPr>
        <p:spPr bwMode="auto">
          <a:xfrm>
            <a:off x="1600200" y="609600"/>
            <a:ext cx="6324600" cy="579438"/>
          </a:xfrm>
          <a:prstGeom prst="rect">
            <a:avLst/>
          </a:prstGeom>
          <a:noFill/>
          <a:ln w="9525">
            <a:noFill/>
            <a:miter lim="800000"/>
            <a:headEnd/>
            <a:tailEnd/>
          </a:ln>
        </p:spPr>
        <p:txBody>
          <a:bodyPr>
            <a:spAutoFit/>
          </a:bodyPr>
          <a:lstStyle/>
          <a:p>
            <a:pPr>
              <a:spcBef>
                <a:spcPct val="50000"/>
              </a:spcBef>
            </a:pPr>
            <a:r>
              <a:rPr lang="en-GB" sz="3200">
                <a:solidFill>
                  <a:schemeClr val="bg1"/>
                </a:solidFill>
              </a:rPr>
              <a:t>Session 5</a:t>
            </a:r>
          </a:p>
        </p:txBody>
      </p:sp>
      <p:sp>
        <p:nvSpPr>
          <p:cNvPr id="143363" name="Text Box 3"/>
          <p:cNvSpPr txBox="1">
            <a:spLocks noChangeArrowheads="1"/>
          </p:cNvSpPr>
          <p:nvPr/>
        </p:nvSpPr>
        <p:spPr bwMode="auto">
          <a:xfrm>
            <a:off x="990600" y="1905000"/>
            <a:ext cx="7315200" cy="3725863"/>
          </a:xfrm>
          <a:prstGeom prst="rect">
            <a:avLst/>
          </a:prstGeom>
          <a:noFill/>
          <a:ln w="9525">
            <a:noFill/>
            <a:miter lim="800000"/>
            <a:headEnd/>
            <a:tailEnd/>
          </a:ln>
        </p:spPr>
        <p:txBody>
          <a:bodyPr>
            <a:spAutoFit/>
          </a:bodyPr>
          <a:lstStyle/>
          <a:p>
            <a:pPr>
              <a:spcBef>
                <a:spcPct val="50000"/>
              </a:spcBef>
              <a:buFontTx/>
              <a:buChar char="•"/>
            </a:pPr>
            <a:r>
              <a:rPr lang="en-GB" sz="2800" dirty="0">
                <a:solidFill>
                  <a:schemeClr val="bg1"/>
                </a:solidFill>
              </a:rPr>
              <a:t>Repeating the accident in detail</a:t>
            </a:r>
          </a:p>
          <a:p>
            <a:pPr>
              <a:spcBef>
                <a:spcPct val="50000"/>
              </a:spcBef>
              <a:buFontTx/>
              <a:buChar char="•"/>
            </a:pPr>
            <a:r>
              <a:rPr lang="en-GB" sz="2800" dirty="0">
                <a:solidFill>
                  <a:schemeClr val="bg1"/>
                </a:solidFill>
              </a:rPr>
              <a:t>Involve </a:t>
            </a:r>
            <a:r>
              <a:rPr lang="en-GB" sz="2800" dirty="0" err="1">
                <a:solidFill>
                  <a:schemeClr val="bg1"/>
                </a:solidFill>
              </a:rPr>
              <a:t>kinesthetic</a:t>
            </a:r>
            <a:r>
              <a:rPr lang="en-GB" sz="2800" dirty="0">
                <a:solidFill>
                  <a:schemeClr val="bg1"/>
                </a:solidFill>
              </a:rPr>
              <a:t> memory</a:t>
            </a:r>
          </a:p>
          <a:p>
            <a:pPr>
              <a:spcBef>
                <a:spcPct val="50000"/>
              </a:spcBef>
              <a:buFontTx/>
              <a:buChar char="•"/>
            </a:pPr>
            <a:r>
              <a:rPr lang="en-GB" sz="2800" dirty="0">
                <a:solidFill>
                  <a:schemeClr val="bg1"/>
                </a:solidFill>
              </a:rPr>
              <a:t>Recall the event silently in real time</a:t>
            </a:r>
          </a:p>
          <a:p>
            <a:pPr>
              <a:spcBef>
                <a:spcPct val="50000"/>
              </a:spcBef>
              <a:buFontTx/>
              <a:buChar char="•"/>
            </a:pPr>
            <a:r>
              <a:rPr lang="en-GB" sz="2800" dirty="0">
                <a:solidFill>
                  <a:schemeClr val="bg1"/>
                </a:solidFill>
              </a:rPr>
              <a:t>Homework</a:t>
            </a:r>
          </a:p>
          <a:p>
            <a:pPr>
              <a:spcBef>
                <a:spcPct val="50000"/>
              </a:spcBef>
            </a:pPr>
            <a:r>
              <a:rPr lang="en-GB" sz="2800" dirty="0">
                <a:solidFill>
                  <a:schemeClr val="bg1"/>
                </a:solidFill>
                <a:cs typeface="Times New Roman" charset="0"/>
              </a:rPr>
              <a:t> </a:t>
            </a:r>
          </a:p>
          <a:p>
            <a:pPr>
              <a:spcBef>
                <a:spcPct val="50000"/>
              </a:spcBef>
            </a:pPr>
            <a:r>
              <a:rPr lang="en-GB" sz="2800" dirty="0">
                <a:solidFill>
                  <a:schemeClr val="bg1"/>
                </a:solidFill>
                <a:cs typeface="Times New Roman" charset="0"/>
              </a:rPr>
              <a:t>“</a:t>
            </a:r>
            <a:r>
              <a:rPr lang="en-GB" sz="2800" i="1" dirty="0">
                <a:solidFill>
                  <a:schemeClr val="bg1"/>
                </a:solidFill>
                <a:cs typeface="Times New Roman" charset="0"/>
              </a:rPr>
              <a:t>A memory can’t break an arm”</a:t>
            </a:r>
            <a:r>
              <a:rPr lang="en-GB" sz="2800" i="1" dirty="0">
                <a:cs typeface="Times New Roman"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42844" y="142852"/>
            <a:ext cx="1747838" cy="519113"/>
          </a:xfrm>
          <a:prstGeom prst="rect">
            <a:avLst/>
          </a:prstGeom>
          <a:noFill/>
          <a:ln w="9525">
            <a:noFill/>
            <a:miter lim="800000"/>
            <a:headEnd/>
            <a:tailEnd/>
          </a:ln>
        </p:spPr>
        <p:txBody>
          <a:bodyPr wrap="none">
            <a:spAutoFit/>
          </a:bodyPr>
          <a:lstStyle/>
          <a:p>
            <a:pPr>
              <a:spcBef>
                <a:spcPct val="50000"/>
              </a:spcBef>
            </a:pPr>
            <a:r>
              <a:rPr lang="en-GB" sz="2800" dirty="0">
                <a:solidFill>
                  <a:schemeClr val="bg1"/>
                </a:solidFill>
              </a:rPr>
              <a:t>Session 5</a:t>
            </a:r>
          </a:p>
        </p:txBody>
      </p:sp>
      <p:sp>
        <p:nvSpPr>
          <p:cNvPr id="142339" name="Rectangle 3"/>
          <p:cNvSpPr>
            <a:spLocks noChangeArrowheads="1"/>
          </p:cNvSpPr>
          <p:nvPr/>
        </p:nvSpPr>
        <p:spPr bwMode="auto">
          <a:xfrm>
            <a:off x="0" y="1571612"/>
            <a:ext cx="5286380" cy="3970318"/>
          </a:xfrm>
          <a:prstGeom prst="rect">
            <a:avLst/>
          </a:prstGeom>
          <a:noFill/>
          <a:ln w="9525">
            <a:noFill/>
            <a:miter lim="800000"/>
            <a:headEnd/>
            <a:tailEnd/>
          </a:ln>
        </p:spPr>
        <p:txBody>
          <a:bodyPr wrap="square">
            <a:spAutoFit/>
          </a:bodyPr>
          <a:lstStyle/>
          <a:p>
            <a:r>
              <a:rPr lang="en-GB" sz="1200" dirty="0">
                <a:solidFill>
                  <a:schemeClr val="bg1"/>
                </a:solidFill>
                <a:cs typeface="Times New Roman" charset="0"/>
              </a:rPr>
              <a:t>.  </a:t>
            </a:r>
            <a:r>
              <a:rPr lang="en-GB" sz="2800" dirty="0">
                <a:solidFill>
                  <a:schemeClr val="bg1"/>
                </a:solidFill>
                <a:cs typeface="Times New Roman" charset="0"/>
              </a:rPr>
              <a:t>“</a:t>
            </a:r>
            <a:r>
              <a:rPr lang="en-GB" sz="2800" i="1" dirty="0">
                <a:solidFill>
                  <a:schemeClr val="bg1"/>
                </a:solidFill>
                <a:cs typeface="Times New Roman" charset="0"/>
              </a:rPr>
              <a:t>I went home and felt relieved and emotional – I still do.  I was remembering more in my sleep, but not actually waking up as in nightmares.  According to my partner I wasn’t jumping about this week”.</a:t>
            </a:r>
          </a:p>
          <a:p>
            <a:pPr eaLnBrk="0" hangingPunct="0"/>
            <a:r>
              <a:rPr lang="en-GB" sz="2800" i="1" dirty="0">
                <a:solidFill>
                  <a:schemeClr val="bg1"/>
                </a:solidFill>
                <a:cs typeface="Times New Roman" charset="0"/>
              </a:rPr>
              <a:t> </a:t>
            </a:r>
          </a:p>
          <a:p>
            <a:pPr eaLnBrk="0" hangingPunct="0"/>
            <a:r>
              <a:rPr lang="en-GB" sz="2800" i="1" dirty="0">
                <a:solidFill>
                  <a:schemeClr val="bg1"/>
                </a:solidFill>
                <a:cs typeface="Times New Roman" charset="0"/>
              </a:rPr>
              <a:t> </a:t>
            </a:r>
            <a:endParaRPr lang="en-GB" sz="2800" i="1" dirty="0"/>
          </a:p>
        </p:txBody>
      </p:sp>
      <p:pic>
        <p:nvPicPr>
          <p:cNvPr id="5" name="Picture 4" descr="emotional.jpg"/>
          <p:cNvPicPr>
            <a:picLocks noChangeAspect="1"/>
          </p:cNvPicPr>
          <p:nvPr/>
        </p:nvPicPr>
        <p:blipFill>
          <a:blip r:embed="rId2" cstate="print"/>
          <a:stretch>
            <a:fillRect/>
          </a:stretch>
        </p:blipFill>
        <p:spPr>
          <a:xfrm>
            <a:off x="10501354" y="2667000"/>
            <a:ext cx="6096000" cy="41910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980728"/>
            <a:ext cx="3816424" cy="4320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42844" y="142852"/>
            <a:ext cx="1747838" cy="519113"/>
          </a:xfrm>
          <a:prstGeom prst="rect">
            <a:avLst/>
          </a:prstGeom>
          <a:noFill/>
          <a:ln w="9525">
            <a:noFill/>
            <a:miter lim="800000"/>
            <a:headEnd/>
            <a:tailEnd/>
          </a:ln>
        </p:spPr>
        <p:txBody>
          <a:bodyPr wrap="none">
            <a:spAutoFit/>
          </a:bodyPr>
          <a:lstStyle/>
          <a:p>
            <a:pPr>
              <a:spcBef>
                <a:spcPct val="50000"/>
              </a:spcBef>
            </a:pPr>
            <a:r>
              <a:rPr lang="en-GB" sz="2800" dirty="0">
                <a:solidFill>
                  <a:schemeClr val="bg1"/>
                </a:solidFill>
              </a:rPr>
              <a:t>Session 5</a:t>
            </a:r>
          </a:p>
        </p:txBody>
      </p:sp>
      <p:sp>
        <p:nvSpPr>
          <p:cNvPr id="142339" name="Rectangle 3"/>
          <p:cNvSpPr>
            <a:spLocks noChangeArrowheads="1"/>
          </p:cNvSpPr>
          <p:nvPr/>
        </p:nvSpPr>
        <p:spPr bwMode="auto">
          <a:xfrm>
            <a:off x="0" y="1500174"/>
            <a:ext cx="5143504" cy="3970318"/>
          </a:xfrm>
          <a:prstGeom prst="rect">
            <a:avLst/>
          </a:prstGeom>
          <a:noFill/>
          <a:ln w="9525">
            <a:noFill/>
            <a:miter lim="800000"/>
            <a:headEnd/>
            <a:tailEnd/>
          </a:ln>
        </p:spPr>
        <p:txBody>
          <a:bodyPr wrap="square">
            <a:spAutoFit/>
          </a:bodyPr>
          <a:lstStyle/>
          <a:p>
            <a:pPr eaLnBrk="0" hangingPunct="0"/>
            <a:r>
              <a:rPr lang="en-GB" sz="2800" i="1" dirty="0">
                <a:solidFill>
                  <a:schemeClr val="bg1"/>
                </a:solidFill>
                <a:cs typeface="Times New Roman" charset="0"/>
              </a:rPr>
              <a:t> </a:t>
            </a:r>
          </a:p>
          <a:p>
            <a:pPr eaLnBrk="0" hangingPunct="0"/>
            <a:r>
              <a:rPr lang="en-GB" sz="2800" i="1" dirty="0">
                <a:solidFill>
                  <a:schemeClr val="bg1"/>
                </a:solidFill>
                <a:cs typeface="Times New Roman" charset="0"/>
              </a:rPr>
              <a:t> “I feel the tears at the back of my eyes that want to flood out.  They have flooded out - on Saturday evening.  Elsa comforted me.  It was like a burden on my and now I’ve actually talked about it I feel better”.</a:t>
            </a:r>
            <a:r>
              <a:rPr lang="en-GB" sz="2800" i="1" dirty="0"/>
              <a:t> </a:t>
            </a:r>
          </a:p>
        </p:txBody>
      </p:sp>
      <p:pic>
        <p:nvPicPr>
          <p:cNvPr id="4" name="Picture 3" descr="emotional.jpg"/>
          <p:cNvPicPr>
            <a:picLocks noChangeAspect="1"/>
          </p:cNvPicPr>
          <p:nvPr/>
        </p:nvPicPr>
        <p:blipFill>
          <a:blip r:embed="rId2" cstate="print"/>
          <a:stretch>
            <a:fillRect/>
          </a:stretch>
        </p:blipFill>
        <p:spPr>
          <a:xfrm>
            <a:off x="5143504" y="857232"/>
            <a:ext cx="4000496" cy="6000768"/>
          </a:xfrm>
          <a:prstGeom prst="rect">
            <a:avLst/>
          </a:prstGeom>
        </p:spPr>
      </p:pic>
      <p:pic>
        <p:nvPicPr>
          <p:cNvPr id="5" name="Picture 4" descr="emotional.jpg"/>
          <p:cNvPicPr>
            <a:picLocks noChangeAspect="1"/>
          </p:cNvPicPr>
          <p:nvPr/>
        </p:nvPicPr>
        <p:blipFill>
          <a:blip r:embed="rId2" cstate="print"/>
          <a:stretch>
            <a:fillRect/>
          </a:stretch>
        </p:blipFill>
        <p:spPr>
          <a:xfrm>
            <a:off x="10501354" y="2667000"/>
            <a:ext cx="6096000" cy="419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smtClean="0"/>
          </a:p>
        </p:txBody>
      </p:sp>
      <p:pic>
        <p:nvPicPr>
          <p:cNvPr id="29699"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67525"/>
          </a:xfrm>
        </p:spPr>
      </p:pic>
    </p:spTree>
    <p:extLst>
      <p:ext uri="{BB962C8B-B14F-4D97-AF65-F5344CB8AC3E}">
        <p14:creationId xmlns:p14="http://schemas.microsoft.com/office/powerpoint/2010/main" val="291500755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4479925" y="3086100"/>
            <a:ext cx="184150" cy="685800"/>
          </a:xfrm>
          <a:prstGeom prst="rect">
            <a:avLst/>
          </a:prstGeom>
          <a:noFill/>
          <a:ln w="9525">
            <a:noFill/>
            <a:miter lim="800000"/>
            <a:headEnd/>
            <a:tailEnd/>
          </a:ln>
        </p:spPr>
        <p:txBody>
          <a:bodyPr wrap="none">
            <a:spAutoFit/>
          </a:bodyPr>
          <a:lstStyle/>
          <a:p>
            <a:endParaRPr lang="en-US" sz="3900">
              <a:solidFill>
                <a:schemeClr val="tx2"/>
              </a:solidFill>
            </a:endParaRPr>
          </a:p>
        </p:txBody>
      </p:sp>
      <p:sp>
        <p:nvSpPr>
          <p:cNvPr id="71683" name="Rectangle 3"/>
          <p:cNvSpPr>
            <a:spLocks noChangeArrowheads="1"/>
          </p:cNvSpPr>
          <p:nvPr/>
        </p:nvSpPr>
        <p:spPr bwMode="auto">
          <a:xfrm>
            <a:off x="1981200" y="838200"/>
            <a:ext cx="1966913" cy="579438"/>
          </a:xfrm>
          <a:prstGeom prst="rect">
            <a:avLst/>
          </a:prstGeom>
          <a:noFill/>
          <a:ln w="9525">
            <a:noFill/>
            <a:miter lim="800000"/>
            <a:headEnd/>
            <a:tailEnd/>
          </a:ln>
        </p:spPr>
        <p:txBody>
          <a:bodyPr>
            <a:spAutoFit/>
          </a:bodyPr>
          <a:lstStyle/>
          <a:p>
            <a:pPr>
              <a:spcBef>
                <a:spcPct val="50000"/>
              </a:spcBef>
            </a:pPr>
            <a:r>
              <a:rPr lang="en-GB" sz="3200">
                <a:solidFill>
                  <a:schemeClr val="bg1"/>
                </a:solidFill>
              </a:rPr>
              <a:t>Session 6</a:t>
            </a:r>
          </a:p>
        </p:txBody>
      </p:sp>
      <p:sp>
        <p:nvSpPr>
          <p:cNvPr id="71684" name="Text Box 4"/>
          <p:cNvSpPr txBox="1">
            <a:spLocks noChangeArrowheads="1"/>
          </p:cNvSpPr>
          <p:nvPr/>
        </p:nvSpPr>
        <p:spPr bwMode="auto">
          <a:xfrm>
            <a:off x="990600" y="2438400"/>
            <a:ext cx="7391400" cy="2014538"/>
          </a:xfrm>
          <a:prstGeom prst="rect">
            <a:avLst/>
          </a:prstGeom>
          <a:noFill/>
          <a:ln w="9525">
            <a:noFill/>
            <a:miter lim="800000"/>
            <a:headEnd/>
            <a:tailEnd/>
          </a:ln>
        </p:spPr>
        <p:txBody>
          <a:bodyPr>
            <a:spAutoFit/>
          </a:bodyPr>
          <a:lstStyle/>
          <a:p>
            <a:pPr>
              <a:spcBef>
                <a:spcPct val="50000"/>
              </a:spcBef>
              <a:buFontTx/>
              <a:buChar char="•"/>
            </a:pPr>
            <a:r>
              <a:rPr lang="en-GB" sz="2800">
                <a:solidFill>
                  <a:schemeClr val="bg1"/>
                </a:solidFill>
              </a:rPr>
              <a:t>Repeat accident concentrating on what happened in hospital</a:t>
            </a:r>
          </a:p>
          <a:p>
            <a:pPr>
              <a:spcBef>
                <a:spcPct val="50000"/>
              </a:spcBef>
              <a:buFontTx/>
              <a:buChar char="•"/>
            </a:pPr>
            <a:r>
              <a:rPr lang="en-GB" sz="2800">
                <a:solidFill>
                  <a:schemeClr val="bg1"/>
                </a:solidFill>
              </a:rPr>
              <a:t>Deal with secondary reactions such as anger, lack of forgiveness, guilt, shame</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42844" y="214290"/>
            <a:ext cx="1966913" cy="579438"/>
          </a:xfrm>
          <a:prstGeom prst="rect">
            <a:avLst/>
          </a:prstGeom>
          <a:noFill/>
          <a:ln w="9525">
            <a:noFill/>
            <a:miter lim="800000"/>
            <a:headEnd/>
            <a:tailEnd/>
          </a:ln>
        </p:spPr>
        <p:txBody>
          <a:bodyPr wrap="none">
            <a:spAutoFit/>
          </a:bodyPr>
          <a:lstStyle/>
          <a:p>
            <a:pPr>
              <a:spcBef>
                <a:spcPct val="50000"/>
              </a:spcBef>
            </a:pPr>
            <a:r>
              <a:rPr lang="en-GB" sz="3200" dirty="0">
                <a:solidFill>
                  <a:schemeClr val="bg1"/>
                </a:solidFill>
              </a:rPr>
              <a:t>Session 6</a:t>
            </a:r>
          </a:p>
        </p:txBody>
      </p:sp>
      <p:sp>
        <p:nvSpPr>
          <p:cNvPr id="144387" name="Rectangle 3"/>
          <p:cNvSpPr>
            <a:spLocks noChangeArrowheads="1"/>
          </p:cNvSpPr>
          <p:nvPr/>
        </p:nvSpPr>
        <p:spPr bwMode="auto">
          <a:xfrm>
            <a:off x="0" y="857232"/>
            <a:ext cx="9144000" cy="3508375"/>
          </a:xfrm>
          <a:prstGeom prst="rect">
            <a:avLst/>
          </a:prstGeom>
          <a:noFill/>
          <a:ln w="9525">
            <a:noFill/>
            <a:miter lim="800000"/>
            <a:headEnd/>
            <a:tailEnd/>
          </a:ln>
        </p:spPr>
        <p:txBody>
          <a:bodyPr>
            <a:spAutoFit/>
          </a:bodyPr>
          <a:lstStyle/>
          <a:p>
            <a:r>
              <a:rPr lang="en-GB" sz="2800" dirty="0">
                <a:solidFill>
                  <a:schemeClr val="bg1"/>
                </a:solidFill>
                <a:cs typeface="Times New Roman" charset="0"/>
              </a:rPr>
              <a:t>Three days after he had previously seen me, he wrote about the sequel to the fall which </a:t>
            </a:r>
            <a:r>
              <a:rPr lang="en-GB" sz="2800" i="1" dirty="0">
                <a:solidFill>
                  <a:schemeClr val="bg1"/>
                </a:solidFill>
                <a:cs typeface="Times New Roman" charset="0"/>
              </a:rPr>
              <a:t>“started flowing out and I didn’t feel emotional”. </a:t>
            </a:r>
          </a:p>
          <a:p>
            <a:endParaRPr lang="en-GB" sz="2800" i="1" dirty="0">
              <a:solidFill>
                <a:schemeClr val="bg1"/>
              </a:solidFill>
              <a:cs typeface="Times New Roman" charset="0"/>
            </a:endParaRPr>
          </a:p>
          <a:p>
            <a:r>
              <a:rPr lang="en-GB" sz="2800" dirty="0">
                <a:solidFill>
                  <a:schemeClr val="bg1"/>
                </a:solidFill>
                <a:cs typeface="Times New Roman" charset="0"/>
              </a:rPr>
              <a:t>He said he had done this together with his partner.  Over three sittings in 3 nights they had worked on it together.  He had talked with her freely, in a detail he had never done before.  She said “Well done” after he had finished.</a:t>
            </a:r>
            <a:r>
              <a:rPr lang="en-GB" sz="2800" dirty="0">
                <a:cs typeface="Times New Roman" charset="0"/>
              </a:rPr>
              <a:t> </a:t>
            </a:r>
            <a:endParaRPr lang="en-GB" sz="2800" dirty="0"/>
          </a:p>
        </p:txBody>
      </p:sp>
      <p:sp>
        <p:nvSpPr>
          <p:cNvPr id="61444" name="Text Box 4"/>
          <p:cNvSpPr txBox="1">
            <a:spLocks noChangeArrowheads="1"/>
          </p:cNvSpPr>
          <p:nvPr/>
        </p:nvSpPr>
        <p:spPr bwMode="auto">
          <a:xfrm>
            <a:off x="3000364" y="285728"/>
            <a:ext cx="4267200" cy="519113"/>
          </a:xfrm>
          <a:prstGeom prst="rect">
            <a:avLst/>
          </a:prstGeom>
          <a:noFill/>
          <a:ln w="9525">
            <a:noFill/>
            <a:miter lim="800000"/>
            <a:headEnd/>
            <a:tailEnd/>
          </a:ln>
        </p:spPr>
        <p:txBody>
          <a:bodyPr>
            <a:spAutoFit/>
          </a:bodyPr>
          <a:lstStyle/>
          <a:p>
            <a:pPr>
              <a:spcBef>
                <a:spcPct val="50000"/>
              </a:spcBef>
            </a:pPr>
            <a:r>
              <a:rPr lang="en-GB" sz="2800" dirty="0">
                <a:solidFill>
                  <a:schemeClr val="bg1"/>
                </a:solidFill>
              </a:rPr>
              <a:t>Homework report</a:t>
            </a:r>
          </a:p>
        </p:txBody>
      </p:sp>
      <p:pic>
        <p:nvPicPr>
          <p:cNvPr id="5" name="Picture 4" descr="dissociation.jpg"/>
          <p:cNvPicPr>
            <a:picLocks noChangeAspect="1"/>
          </p:cNvPicPr>
          <p:nvPr/>
        </p:nvPicPr>
        <p:blipFill>
          <a:blip r:embed="rId2" cstate="print"/>
          <a:stretch>
            <a:fillRect/>
          </a:stretch>
        </p:blipFill>
        <p:spPr>
          <a:xfrm>
            <a:off x="5929322" y="4286256"/>
            <a:ext cx="2476512" cy="25717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1258888" y="765175"/>
            <a:ext cx="2892425" cy="579438"/>
          </a:xfrm>
          <a:prstGeom prst="rect">
            <a:avLst/>
          </a:prstGeom>
          <a:noFill/>
          <a:ln w="9525">
            <a:noFill/>
            <a:miter lim="800000"/>
            <a:headEnd/>
            <a:tailEnd/>
          </a:ln>
        </p:spPr>
        <p:txBody>
          <a:bodyPr wrap="none">
            <a:spAutoFit/>
          </a:bodyPr>
          <a:lstStyle/>
          <a:p>
            <a:pPr>
              <a:spcBef>
                <a:spcPct val="50000"/>
              </a:spcBef>
            </a:pPr>
            <a:r>
              <a:rPr lang="en-GB" sz="3200">
                <a:solidFill>
                  <a:schemeClr val="bg1"/>
                </a:solidFill>
              </a:rPr>
              <a:t>Sessions 7 &amp; 8</a:t>
            </a:r>
          </a:p>
        </p:txBody>
      </p:sp>
      <p:sp>
        <p:nvSpPr>
          <p:cNvPr id="62467" name="Text Box 3"/>
          <p:cNvSpPr txBox="1">
            <a:spLocks noChangeArrowheads="1"/>
          </p:cNvSpPr>
          <p:nvPr/>
        </p:nvSpPr>
        <p:spPr bwMode="auto">
          <a:xfrm>
            <a:off x="684213" y="1773238"/>
            <a:ext cx="7162800" cy="2286000"/>
          </a:xfrm>
          <a:prstGeom prst="rect">
            <a:avLst/>
          </a:prstGeom>
          <a:noFill/>
          <a:ln w="9525">
            <a:noFill/>
            <a:miter lim="800000"/>
            <a:headEnd/>
            <a:tailEnd/>
          </a:ln>
        </p:spPr>
        <p:txBody>
          <a:bodyPr>
            <a:spAutoFit/>
          </a:bodyPr>
          <a:lstStyle/>
          <a:p>
            <a:pPr>
              <a:spcBef>
                <a:spcPct val="50000"/>
              </a:spcBef>
              <a:buFontTx/>
              <a:buChar char="•"/>
            </a:pPr>
            <a:r>
              <a:rPr lang="en-GB" sz="3200">
                <a:solidFill>
                  <a:schemeClr val="bg1"/>
                </a:solidFill>
              </a:rPr>
              <a:t>Spacing out the sessions to leave longer time intervals</a:t>
            </a:r>
          </a:p>
          <a:p>
            <a:pPr>
              <a:spcBef>
                <a:spcPct val="50000"/>
              </a:spcBef>
              <a:buFontTx/>
              <a:buChar char="•"/>
            </a:pPr>
            <a:r>
              <a:rPr lang="en-GB" sz="3200">
                <a:solidFill>
                  <a:schemeClr val="bg1"/>
                </a:solidFill>
              </a:rPr>
              <a:t>Repeat those sections of the accident where emotional issues still existed</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1042988" y="908050"/>
            <a:ext cx="7162800" cy="579438"/>
          </a:xfrm>
          <a:prstGeom prst="rect">
            <a:avLst/>
          </a:prstGeom>
          <a:noFill/>
          <a:ln w="9525">
            <a:noFill/>
            <a:miter lim="800000"/>
            <a:headEnd/>
            <a:tailEnd/>
          </a:ln>
        </p:spPr>
        <p:txBody>
          <a:bodyPr>
            <a:spAutoFit/>
          </a:bodyPr>
          <a:lstStyle/>
          <a:p>
            <a:pPr>
              <a:spcBef>
                <a:spcPct val="50000"/>
              </a:spcBef>
            </a:pPr>
            <a:r>
              <a:rPr lang="en-GB" sz="3200">
                <a:solidFill>
                  <a:schemeClr val="bg1"/>
                </a:solidFill>
              </a:rPr>
              <a:t>Session 8</a:t>
            </a:r>
          </a:p>
        </p:txBody>
      </p:sp>
      <p:sp>
        <p:nvSpPr>
          <p:cNvPr id="154628" name="Rectangle 4"/>
          <p:cNvSpPr>
            <a:spLocks noChangeArrowheads="1"/>
          </p:cNvSpPr>
          <p:nvPr/>
        </p:nvSpPr>
        <p:spPr bwMode="auto">
          <a:xfrm>
            <a:off x="0" y="1484313"/>
            <a:ext cx="9144000" cy="3724096"/>
          </a:xfrm>
          <a:prstGeom prst="rect">
            <a:avLst/>
          </a:prstGeom>
          <a:noFill/>
          <a:ln w="9525">
            <a:noFill/>
            <a:miter lim="800000"/>
            <a:headEnd/>
            <a:tailEnd/>
          </a:ln>
        </p:spPr>
        <p:txBody>
          <a:bodyPr>
            <a:spAutoFit/>
          </a:bodyPr>
          <a:lstStyle/>
          <a:p>
            <a:r>
              <a:rPr lang="en-GB" sz="1200" dirty="0">
                <a:cs typeface="Times New Roman" charset="0"/>
              </a:rPr>
              <a:t> </a:t>
            </a:r>
          </a:p>
          <a:p>
            <a:pPr eaLnBrk="0" hangingPunct="0"/>
            <a:r>
              <a:rPr lang="en-GB" sz="3200" dirty="0">
                <a:solidFill>
                  <a:schemeClr val="bg1"/>
                </a:solidFill>
                <a:cs typeface="Times New Roman" charset="0"/>
              </a:rPr>
              <a:t>In the last session I asked him about thoughts and flashbacks of his injuries</a:t>
            </a:r>
            <a:r>
              <a:rPr lang="en-GB" sz="2800" dirty="0">
                <a:solidFill>
                  <a:schemeClr val="bg1"/>
                </a:solidFill>
                <a:cs typeface="Times New Roman" charset="0"/>
              </a:rPr>
              <a:t>.</a:t>
            </a:r>
          </a:p>
          <a:p>
            <a:pPr eaLnBrk="0" hangingPunct="0"/>
            <a:endParaRPr lang="en-GB" sz="2800" dirty="0">
              <a:solidFill>
                <a:schemeClr val="bg1"/>
              </a:solidFill>
              <a:cs typeface="Times New Roman" charset="0"/>
            </a:endParaRPr>
          </a:p>
          <a:p>
            <a:pPr eaLnBrk="0" hangingPunct="0"/>
            <a:r>
              <a:rPr lang="en-GB" sz="2800" dirty="0">
                <a:solidFill>
                  <a:schemeClr val="bg1"/>
                </a:solidFill>
                <a:cs typeface="Times New Roman" charset="0"/>
              </a:rPr>
              <a:t>  </a:t>
            </a:r>
            <a:r>
              <a:rPr lang="en-GB" sz="3200" i="1" dirty="0">
                <a:solidFill>
                  <a:srgbClr val="FFFF00"/>
                </a:solidFill>
                <a:cs typeface="Times New Roman" charset="0"/>
              </a:rPr>
              <a:t>“If I sit down and think I can remember bits.  Before, it was always on my mind.  Before, I couldn’t get it out of my mind, now I have to think about it in order to get it on my mind</a:t>
            </a:r>
            <a:r>
              <a:rPr lang="en-GB" sz="3200" i="1" dirty="0">
                <a:solidFill>
                  <a:schemeClr val="bg1"/>
                </a:solidFill>
                <a:cs typeface="Times New Roman" charset="0"/>
              </a:rPr>
              <a:t>.”</a:t>
            </a:r>
            <a:r>
              <a:rPr lang="en-GB" i="1"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62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600200" y="1066800"/>
            <a:ext cx="1966913" cy="579438"/>
          </a:xfrm>
          <a:prstGeom prst="rect">
            <a:avLst/>
          </a:prstGeom>
          <a:noFill/>
          <a:ln w="9525">
            <a:noFill/>
            <a:miter lim="800000"/>
            <a:headEnd/>
            <a:tailEnd/>
          </a:ln>
        </p:spPr>
        <p:txBody>
          <a:bodyPr wrap="none">
            <a:spAutoFit/>
          </a:bodyPr>
          <a:lstStyle/>
          <a:p>
            <a:pPr>
              <a:spcBef>
                <a:spcPct val="50000"/>
              </a:spcBef>
            </a:pPr>
            <a:r>
              <a:rPr lang="en-GB" sz="3200">
                <a:solidFill>
                  <a:schemeClr val="bg1"/>
                </a:solidFill>
              </a:rPr>
              <a:t>Session 8</a:t>
            </a:r>
          </a:p>
        </p:txBody>
      </p:sp>
      <p:sp>
        <p:nvSpPr>
          <p:cNvPr id="64515" name="Rectangle 3"/>
          <p:cNvSpPr>
            <a:spLocks noChangeArrowheads="1"/>
          </p:cNvSpPr>
          <p:nvPr/>
        </p:nvSpPr>
        <p:spPr bwMode="auto">
          <a:xfrm>
            <a:off x="0" y="1676400"/>
            <a:ext cx="9982200" cy="4291013"/>
          </a:xfrm>
          <a:prstGeom prst="rect">
            <a:avLst/>
          </a:prstGeom>
          <a:noFill/>
          <a:ln w="9525">
            <a:noFill/>
            <a:miter lim="800000"/>
            <a:headEnd/>
            <a:tailEnd/>
          </a:ln>
        </p:spPr>
        <p:txBody>
          <a:bodyPr>
            <a:spAutoFit/>
          </a:bodyPr>
          <a:lstStyle/>
          <a:p>
            <a:pPr>
              <a:tabLst>
                <a:tab pos="457200" algn="r"/>
                <a:tab pos="2636838" algn="ctr"/>
                <a:tab pos="5273675" algn="r"/>
              </a:tabLst>
            </a:pPr>
            <a:r>
              <a:rPr lang="en-GB" sz="1200">
                <a:solidFill>
                  <a:schemeClr val="bg1"/>
                </a:solidFill>
                <a:cs typeface="Times New Roman" charset="0"/>
              </a:rPr>
              <a:t> </a:t>
            </a:r>
            <a:endParaRPr lang="en-GB" sz="2400">
              <a:solidFill>
                <a:schemeClr val="bg1"/>
              </a:solidFill>
              <a:cs typeface="Times New Roman" charset="0"/>
            </a:endParaRPr>
          </a:p>
          <a:p>
            <a:pPr eaLnBrk="0" hangingPunct="0">
              <a:tabLst>
                <a:tab pos="457200" algn="r"/>
                <a:tab pos="2636838" algn="ctr"/>
                <a:tab pos="5273675" algn="r"/>
              </a:tabLst>
            </a:pPr>
            <a:r>
              <a:rPr lang="en-GB" sz="2400">
                <a:solidFill>
                  <a:schemeClr val="bg1"/>
                </a:solidFill>
                <a:cs typeface="Times New Roman" charset="0"/>
              </a:rPr>
              <a:t>DAVIDSON TRAUMA SCALE</a:t>
            </a:r>
            <a:br>
              <a:rPr lang="en-GB" sz="2400">
                <a:solidFill>
                  <a:schemeClr val="bg1"/>
                </a:solidFill>
                <a:cs typeface="Times New Roman" charset="0"/>
              </a:rPr>
            </a:br>
            <a:endParaRPr lang="en-GB" sz="2400">
              <a:solidFill>
                <a:schemeClr val="bg1"/>
              </a:solidFill>
              <a:cs typeface="Times New Roman" charset="0"/>
            </a:endParaRPr>
          </a:p>
          <a:p>
            <a:pPr eaLnBrk="0" hangingPunct="0">
              <a:tabLst>
                <a:tab pos="457200" algn="r"/>
                <a:tab pos="2636838" algn="ctr"/>
                <a:tab pos="5273675" algn="r"/>
              </a:tabLst>
            </a:pPr>
            <a:r>
              <a:rPr lang="en-GB" sz="2400">
                <a:solidFill>
                  <a:schemeClr val="bg1"/>
                </a:solidFill>
                <a:cs typeface="Times New Roman" charset="0"/>
              </a:rPr>
              <a:t>	                           	      At assessment 	       At therapy session 8 </a:t>
            </a:r>
          </a:p>
          <a:p>
            <a:pPr eaLnBrk="0" hangingPunct="0">
              <a:tabLst>
                <a:tab pos="457200" algn="r"/>
                <a:tab pos="2636838" algn="ctr"/>
                <a:tab pos="5273675" algn="r"/>
              </a:tabLst>
            </a:pPr>
            <a:r>
              <a:rPr lang="en-GB" sz="2400">
                <a:solidFill>
                  <a:schemeClr val="bg1"/>
                </a:solidFill>
                <a:cs typeface="Times New Roman" charset="0"/>
              </a:rPr>
              <a:t> </a:t>
            </a:r>
          </a:p>
          <a:p>
            <a:pPr eaLnBrk="0" hangingPunct="0">
              <a:tabLst>
                <a:tab pos="457200" algn="r"/>
                <a:tab pos="2636838" algn="ctr"/>
                <a:tab pos="5273675" algn="r"/>
              </a:tabLst>
            </a:pPr>
            <a:r>
              <a:rPr lang="en-GB" sz="2400">
                <a:solidFill>
                  <a:schemeClr val="bg1"/>
                </a:solidFill>
                <a:cs typeface="Times New Roman" charset="0"/>
              </a:rPr>
              <a:t>Intrusion Score		29				0</a:t>
            </a:r>
          </a:p>
          <a:p>
            <a:pPr eaLnBrk="0" hangingPunct="0">
              <a:tabLst>
                <a:tab pos="457200" algn="r"/>
                <a:tab pos="2636838" algn="ctr"/>
                <a:tab pos="5273675" algn="r"/>
              </a:tabLst>
            </a:pPr>
            <a:r>
              <a:rPr lang="en-GB" sz="2400">
                <a:solidFill>
                  <a:schemeClr val="bg1"/>
                </a:solidFill>
                <a:cs typeface="Times New Roman" charset="0"/>
              </a:rPr>
              <a:t>Avoidance/Numbing Score	18				0</a:t>
            </a:r>
          </a:p>
          <a:p>
            <a:pPr eaLnBrk="0" hangingPunct="0">
              <a:tabLst>
                <a:tab pos="457200" algn="r"/>
                <a:tab pos="2636838" algn="ctr"/>
                <a:tab pos="5273675" algn="r"/>
              </a:tabLst>
            </a:pPr>
            <a:r>
              <a:rPr lang="en-GB" sz="2400">
                <a:solidFill>
                  <a:schemeClr val="bg1"/>
                </a:solidFill>
                <a:cs typeface="Times New Roman" charset="0"/>
              </a:rPr>
              <a:t>Hyperarousal Score	28				1</a:t>
            </a:r>
          </a:p>
          <a:p>
            <a:pPr eaLnBrk="0" hangingPunct="0">
              <a:tabLst>
                <a:tab pos="457200" algn="r"/>
                <a:tab pos="2636838" algn="ctr"/>
                <a:tab pos="5273675" algn="r"/>
              </a:tabLst>
            </a:pPr>
            <a:r>
              <a:rPr lang="en-GB" sz="2400">
                <a:solidFill>
                  <a:schemeClr val="bg1"/>
                </a:solidFill>
                <a:cs typeface="Times New Roman" charset="0"/>
              </a:rPr>
              <a:t> </a:t>
            </a:r>
          </a:p>
          <a:p>
            <a:pPr eaLnBrk="0" hangingPunct="0">
              <a:tabLst>
                <a:tab pos="457200" algn="r"/>
                <a:tab pos="2636838" algn="ctr"/>
                <a:tab pos="5273675" algn="r"/>
              </a:tabLst>
            </a:pPr>
            <a:r>
              <a:rPr lang="en-GB" sz="2400">
                <a:solidFill>
                  <a:schemeClr val="bg1"/>
                </a:solidFill>
                <a:cs typeface="Times New Roman" charset="0"/>
              </a:rPr>
              <a:t>Total Score		75				1</a:t>
            </a:r>
          </a:p>
          <a:p>
            <a:pPr eaLnBrk="0" hangingPunct="0">
              <a:tabLst>
                <a:tab pos="457200" algn="r"/>
                <a:tab pos="2636838" algn="ctr"/>
                <a:tab pos="5273675" algn="r"/>
              </a:tabLst>
            </a:pPr>
            <a:r>
              <a:rPr lang="en-GB" sz="2400">
                <a:solidFill>
                  <a:schemeClr val="bg1"/>
                </a:solidFill>
                <a:cs typeface="Times New Roman" charset="0"/>
              </a:rPr>
              <a:t>		         extremely high probability of a		extremely low probability of a</a:t>
            </a:r>
          </a:p>
          <a:p>
            <a:pPr eaLnBrk="0" hangingPunct="0">
              <a:tabLst>
                <a:tab pos="457200" algn="r"/>
                <a:tab pos="2636838" algn="ctr"/>
                <a:tab pos="5273675" algn="r"/>
              </a:tabLst>
            </a:pPr>
            <a:r>
              <a:rPr lang="en-GB" sz="2400">
                <a:solidFill>
                  <a:schemeClr val="bg1"/>
                </a:solidFill>
                <a:cs typeface="Times New Roman" charset="0"/>
              </a:rPr>
              <a:t>			  diagnosis of PTSD)		  diagnosis of PTSD</a:t>
            </a:r>
            <a:endParaRPr lang="en-GB" sz="1800">
              <a:solidFill>
                <a:schemeClr val="bg1"/>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bg>
      <p:bgPr>
        <a:solidFill>
          <a:srgbClr val="5F6D8B"/>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260350"/>
            <a:ext cx="9144000" cy="922338"/>
          </a:xfrm>
          <a:solidFill>
            <a:schemeClr val="bg1"/>
          </a:solidFill>
          <a:ln>
            <a:solidFill>
              <a:srgbClr val="996633"/>
            </a:solidFill>
          </a:ln>
        </p:spPr>
        <p:txBody>
          <a:bodyPr/>
          <a:lstStyle/>
          <a:p>
            <a:pPr eaLnBrk="1" hangingPunct="1"/>
            <a:r>
              <a:rPr lang="en-GB" sz="4000" smtClean="0">
                <a:solidFill>
                  <a:srgbClr val="996633"/>
                </a:solidFill>
              </a:rPr>
              <a:t>When exposure sessions start:</a:t>
            </a:r>
          </a:p>
        </p:txBody>
      </p:sp>
      <p:sp>
        <p:nvSpPr>
          <p:cNvPr id="134147" name="Rectangle 3"/>
          <p:cNvSpPr>
            <a:spLocks noGrp="1" noChangeArrowheads="1"/>
          </p:cNvSpPr>
          <p:nvPr>
            <p:ph type="body" idx="1"/>
          </p:nvPr>
        </p:nvSpPr>
        <p:spPr>
          <a:xfrm>
            <a:off x="457200" y="1600200"/>
            <a:ext cx="8229600" cy="1185863"/>
          </a:xfrm>
        </p:spPr>
        <p:txBody>
          <a:bodyPr/>
          <a:lstStyle/>
          <a:p>
            <a:pPr eaLnBrk="1" hangingPunct="1"/>
            <a:r>
              <a:rPr lang="en-GB" dirty="0" smtClean="0">
                <a:solidFill>
                  <a:schemeClr val="bg1"/>
                </a:solidFill>
              </a:rPr>
              <a:t>The patient understands why it is important to face emotional memories</a:t>
            </a:r>
          </a:p>
          <a:p>
            <a:pPr eaLnBrk="1" hangingPunct="1"/>
            <a:endParaRPr lang="en-GB" dirty="0" smtClean="0">
              <a:solidFill>
                <a:schemeClr val="bg1"/>
              </a:solidFill>
            </a:endParaRPr>
          </a:p>
          <a:p>
            <a:pPr eaLnBrk="1" hangingPunct="1">
              <a:buFontTx/>
              <a:buNone/>
            </a:pPr>
            <a:endParaRPr lang="en-GB" dirty="0" smtClean="0">
              <a:solidFill>
                <a:schemeClr val="bg1"/>
              </a:solidFill>
            </a:endParaRPr>
          </a:p>
        </p:txBody>
      </p:sp>
      <p:pic>
        <p:nvPicPr>
          <p:cNvPr id="28676" name="Picture 7" descr="http://www.hillsideavenue.org/friends/wp-content/uploads/2010/09/lightbulb.png"/>
          <p:cNvPicPr>
            <a:picLocks noChangeAspect="1" noChangeArrowheads="1"/>
          </p:cNvPicPr>
          <p:nvPr/>
        </p:nvPicPr>
        <p:blipFill>
          <a:blip r:embed="rId2" cstate="print"/>
          <a:srcRect/>
          <a:stretch>
            <a:fillRect/>
          </a:stretch>
        </p:blipFill>
        <p:spPr bwMode="auto">
          <a:xfrm>
            <a:off x="3214688" y="3214688"/>
            <a:ext cx="2828925" cy="2838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4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smtClean="0"/>
          </a:p>
        </p:txBody>
      </p:sp>
      <p:sp>
        <p:nvSpPr>
          <p:cNvPr id="29699" name="Content Placeholder 2"/>
          <p:cNvSpPr>
            <a:spLocks noGrp="1"/>
          </p:cNvSpPr>
          <p:nvPr>
            <p:ph idx="1"/>
          </p:nvPr>
        </p:nvSpPr>
        <p:spPr>
          <a:xfrm>
            <a:off x="500063" y="142875"/>
            <a:ext cx="8229600" cy="5697538"/>
          </a:xfrm>
        </p:spPr>
        <p:txBody>
          <a:bodyPr/>
          <a:lstStyle/>
          <a:p>
            <a:r>
              <a:rPr lang="en-GB" smtClean="0">
                <a:solidFill>
                  <a:schemeClr val="bg1"/>
                </a:solidFill>
              </a:rPr>
              <a:t>It is part of a ‘lifestyle’ not just a nasty therapeutic procedure</a:t>
            </a:r>
          </a:p>
          <a:p>
            <a:endParaRPr lang="en-GB" smtClean="0"/>
          </a:p>
        </p:txBody>
      </p:sp>
      <p:pic>
        <p:nvPicPr>
          <p:cNvPr id="29700" name="Picture 1028" descr="Birds"/>
          <p:cNvPicPr>
            <a:picLocks noChangeAspect="1" noChangeArrowheads="1"/>
          </p:cNvPicPr>
          <p:nvPr/>
        </p:nvPicPr>
        <p:blipFill>
          <a:blip r:embed="rId2" cstate="print"/>
          <a:srcRect/>
          <a:stretch>
            <a:fillRect/>
          </a:stretch>
        </p:blipFill>
        <p:spPr bwMode="auto">
          <a:xfrm>
            <a:off x="2286000" y="1285875"/>
            <a:ext cx="4357688"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pic>
        <p:nvPicPr>
          <p:cNvPr id="322570" name="Picture 10" descr="bottled up anger"/>
          <p:cNvPicPr>
            <a:picLocks noChangeAspect="1" noChangeArrowheads="1"/>
          </p:cNvPicPr>
          <p:nvPr/>
        </p:nvPicPr>
        <p:blipFill>
          <a:blip r:embed="rId2" cstate="print"/>
          <a:srcRect/>
          <a:stretch>
            <a:fillRect/>
          </a:stretch>
        </p:blipFill>
        <p:spPr bwMode="auto">
          <a:xfrm>
            <a:off x="2857488" y="1500174"/>
            <a:ext cx="3429024" cy="5191120"/>
          </a:xfrm>
          <a:prstGeom prst="rect">
            <a:avLst/>
          </a:prstGeom>
          <a:noFill/>
        </p:spPr>
      </p:pic>
      <p:sp>
        <p:nvSpPr>
          <p:cNvPr id="9" name="TextBox 8"/>
          <p:cNvSpPr txBox="1"/>
          <p:nvPr/>
        </p:nvSpPr>
        <p:spPr>
          <a:xfrm>
            <a:off x="214282" y="500042"/>
            <a:ext cx="8572560" cy="1077218"/>
          </a:xfrm>
          <a:prstGeom prst="rect">
            <a:avLst/>
          </a:prstGeom>
          <a:noFill/>
        </p:spPr>
        <p:txBody>
          <a:bodyPr wrap="square" rtlCol="0">
            <a:spAutoFit/>
          </a:bodyPr>
          <a:lstStyle/>
          <a:p>
            <a:r>
              <a:rPr lang="en-GB" sz="3200" dirty="0" smtClean="0">
                <a:solidFill>
                  <a:schemeClr val="bg1"/>
                </a:solidFill>
              </a:rPr>
              <a:t>It slots into common cultural beliefs about emotion</a:t>
            </a:r>
            <a:endParaRPr lang="en-GB" sz="3200" dirty="0">
              <a:solidFill>
                <a:schemeClr val="bg1"/>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9" name="TextBox 8"/>
          <p:cNvSpPr txBox="1"/>
          <p:nvPr/>
        </p:nvSpPr>
        <p:spPr>
          <a:xfrm>
            <a:off x="214282" y="500042"/>
            <a:ext cx="8572560" cy="1569660"/>
          </a:xfrm>
          <a:prstGeom prst="rect">
            <a:avLst/>
          </a:prstGeom>
          <a:noFill/>
        </p:spPr>
        <p:txBody>
          <a:bodyPr wrap="square" rtlCol="0">
            <a:spAutoFit/>
          </a:bodyPr>
          <a:lstStyle/>
          <a:p>
            <a:r>
              <a:rPr lang="en-GB" sz="3200" dirty="0" smtClean="0">
                <a:solidFill>
                  <a:schemeClr val="bg1"/>
                </a:solidFill>
              </a:rPr>
              <a:t>It makes the patient experience more real, intense and meaningful and can enhance the therapist-patient relationship</a:t>
            </a:r>
            <a:endParaRPr lang="en-GB" sz="3200" dirty="0">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0982" y="2564904"/>
            <a:ext cx="4392488" cy="3599500"/>
          </a:xfrm>
          <a:prstGeom prst="rect">
            <a:avLst/>
          </a:prstGeom>
        </p:spPr>
      </p:pic>
    </p:spTree>
    <p:extLst>
      <p:ext uri="{BB962C8B-B14F-4D97-AF65-F5344CB8AC3E}">
        <p14:creationId xmlns:p14="http://schemas.microsoft.com/office/powerpoint/2010/main" val="428420201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smtClean="0"/>
          </a:p>
        </p:txBody>
      </p:sp>
      <p:sp>
        <p:nvSpPr>
          <p:cNvPr id="30723" name="Content Placeholder 2"/>
          <p:cNvSpPr>
            <a:spLocks noGrp="1"/>
          </p:cNvSpPr>
          <p:nvPr>
            <p:ph idx="1"/>
          </p:nvPr>
        </p:nvSpPr>
        <p:spPr>
          <a:xfrm>
            <a:off x="457200" y="428625"/>
            <a:ext cx="8229600" cy="5697538"/>
          </a:xfrm>
        </p:spPr>
        <p:txBody>
          <a:bodyPr/>
          <a:lstStyle/>
          <a:p>
            <a:pPr eaLnBrk="1" hangingPunct="1"/>
            <a:r>
              <a:rPr lang="en-GB" smtClean="0">
                <a:solidFill>
                  <a:schemeClr val="bg1"/>
                </a:solidFill>
              </a:rPr>
              <a:t>It normalises their experience</a:t>
            </a:r>
          </a:p>
        </p:txBody>
      </p:sp>
      <p:pic>
        <p:nvPicPr>
          <p:cNvPr id="30724" name="Picture 1" descr="\\frome\rbaker\Profile\Desktop\My Pictures\greece-arts-330x372-emotion-pictures-poster.jpg"/>
          <p:cNvPicPr>
            <a:picLocks noChangeAspect="1" noChangeArrowheads="1"/>
          </p:cNvPicPr>
          <p:nvPr/>
        </p:nvPicPr>
        <p:blipFill>
          <a:blip r:embed="rId2" cstate="print"/>
          <a:srcRect/>
          <a:stretch>
            <a:fillRect/>
          </a:stretch>
        </p:blipFill>
        <p:spPr bwMode="auto">
          <a:xfrm>
            <a:off x="2428875" y="1143000"/>
            <a:ext cx="3929063"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1588</TotalTime>
  <Words>2605</Words>
  <Application>Microsoft Office PowerPoint</Application>
  <PresentationFormat>On-screen Show (4:3)</PresentationFormat>
  <Paragraphs>304</Paragraphs>
  <Slides>104</Slides>
  <Notes>3</Notes>
  <HiddenSlides>0</HiddenSlides>
  <MMClips>0</MMClips>
  <ScaleCrop>false</ScaleCrop>
  <HeadingPairs>
    <vt:vector size="4" baseType="variant">
      <vt:variant>
        <vt:lpstr>Theme</vt:lpstr>
      </vt:variant>
      <vt:variant>
        <vt:i4>2</vt:i4>
      </vt:variant>
      <vt:variant>
        <vt:lpstr>Slide Titles</vt:lpstr>
      </vt:variant>
      <vt:variant>
        <vt:i4>104</vt:i4>
      </vt:variant>
    </vt:vector>
  </HeadingPairs>
  <TitlesOfParts>
    <vt:vector size="106" baseType="lpstr">
      <vt:lpstr>Default Design</vt:lpstr>
      <vt:lpstr>Office Theme</vt:lpstr>
      <vt:lpstr>What is Post Traumatic Stress Disorder?</vt:lpstr>
      <vt:lpstr>What is a trauma?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 trauma?</vt:lpstr>
      <vt:lpstr>Personal reactions to a trauma</vt:lpstr>
      <vt:lpstr>PowerPoint Presentation</vt:lpstr>
      <vt:lpstr>PowerPoint Presentation</vt:lpstr>
      <vt:lpstr>Why me?</vt:lpstr>
      <vt:lpstr>PowerPoint Presentation</vt:lpstr>
      <vt:lpstr>PowerPoint Presentation</vt:lpstr>
      <vt:lpstr>Why me?</vt:lpstr>
      <vt:lpstr>Prolonged trauma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Diagnostic criteria for PTSD</vt:lpstr>
      <vt:lpstr>….diagnostic criteria for PTSD</vt:lpstr>
      <vt:lpstr>….diagnostic criteria for PTSD</vt:lpstr>
      <vt:lpstr>….diagnostic criteria for PTSD</vt:lpstr>
      <vt:lpstr>….diagnostic criteria for PTSD</vt:lpstr>
      <vt:lpstr>Four psychological mechanisms</vt:lpstr>
      <vt:lpstr>PowerPoint Presentation</vt:lpstr>
      <vt:lpstr>Four psychological mechanisms</vt:lpstr>
      <vt:lpstr>Four psychological mechanisms</vt:lpstr>
      <vt:lpstr>PowerPoint Presentation</vt:lpstr>
      <vt:lpstr>Four psychological mechanisms</vt:lpstr>
      <vt:lpstr>Four psychological mechanisms</vt:lpstr>
      <vt:lpstr>PowerPoint Presentation</vt:lpstr>
      <vt:lpstr>Four psychological mechanisms</vt:lpstr>
      <vt:lpstr>Four psychological mechanisms</vt:lpstr>
      <vt:lpstr>PowerPoint Presentation</vt:lpstr>
      <vt:lpstr>Four psychological mechanisms</vt:lpstr>
      <vt:lpstr>PowerPoint Presentation</vt:lpstr>
      <vt:lpstr>PowerPoint Presentation</vt:lpstr>
      <vt:lpstr>‘Emotional Processing Therapy’</vt:lpstr>
      <vt:lpstr>PowerPoint Presentation</vt:lpstr>
      <vt:lpstr>Susan Post Traumatic Growth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Susan’s healthy reaction to the trauma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Problems with  Prolonged Exposure therapy:</vt:lpstr>
      <vt:lpstr>‘Emotional Processing Therapy’</vt:lpstr>
      <vt:lpstr>‘Emotional Processing Therapy’</vt:lpstr>
      <vt:lpstr>A simple explanation</vt:lpstr>
      <vt:lpstr>‘Emotional Processing Therapy’</vt:lpstr>
      <vt:lpstr>Before exposure sessions begin: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exposure sessions start:</vt:lpstr>
      <vt:lpstr>PowerPoint Presentation</vt:lpstr>
      <vt:lpstr>PowerPoint Presentation</vt:lpstr>
      <vt:lpstr>PowerPoint Presentation</vt:lpstr>
      <vt:lpstr>PowerPoint Presentation</vt:lpstr>
      <vt:lpstr>PowerPoint Presentation</vt:lpstr>
      <vt:lpstr>PowerPoint Presentation</vt:lpstr>
      <vt:lpstr>How does Prolonged Exposure work?</vt:lpstr>
      <vt:lpstr>What are the advantages of Emotional Processing Therapy?</vt:lpstr>
      <vt:lpstr>“Understanding Trauma; how to overcome   post traumatic stress”  Roger Baker 2010</vt:lpstr>
    </vt:vector>
  </TitlesOfParts>
  <Company>Poole Hospital NHS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processing therapy for PTSD</dc:title>
  <dc:creator>dawn.stevens</dc:creator>
  <cp:lastModifiedBy>Roger,Baker</cp:lastModifiedBy>
  <cp:revision>72</cp:revision>
  <dcterms:created xsi:type="dcterms:W3CDTF">2010-03-18T16:13:46Z</dcterms:created>
  <dcterms:modified xsi:type="dcterms:W3CDTF">2014-12-09T12:39:01Z</dcterms:modified>
</cp:coreProperties>
</file>