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8"/>
  </p:notesMasterIdLst>
  <p:handoutMasterIdLst>
    <p:handoutMasterId r:id="rId49"/>
  </p:handoutMasterIdLst>
  <p:sldIdLst>
    <p:sldId id="524" r:id="rId3"/>
    <p:sldId id="592" r:id="rId4"/>
    <p:sldId id="526" r:id="rId5"/>
    <p:sldId id="525" r:id="rId6"/>
    <p:sldId id="536" r:id="rId7"/>
    <p:sldId id="599" r:id="rId8"/>
    <p:sldId id="604" r:id="rId9"/>
    <p:sldId id="537" r:id="rId10"/>
    <p:sldId id="538" r:id="rId11"/>
    <p:sldId id="541" r:id="rId12"/>
    <p:sldId id="542" r:id="rId13"/>
    <p:sldId id="539" r:id="rId14"/>
    <p:sldId id="540" r:id="rId15"/>
    <p:sldId id="543" r:id="rId16"/>
    <p:sldId id="545" r:id="rId17"/>
    <p:sldId id="546" r:id="rId18"/>
    <p:sldId id="547" r:id="rId19"/>
    <p:sldId id="548" r:id="rId20"/>
    <p:sldId id="550" r:id="rId21"/>
    <p:sldId id="552" r:id="rId22"/>
    <p:sldId id="624" r:id="rId23"/>
    <p:sldId id="562" r:id="rId24"/>
    <p:sldId id="605" r:id="rId25"/>
    <p:sldId id="563" r:id="rId26"/>
    <p:sldId id="564" r:id="rId27"/>
    <p:sldId id="607" r:id="rId28"/>
    <p:sldId id="608" r:id="rId29"/>
    <p:sldId id="590" r:id="rId30"/>
    <p:sldId id="616" r:id="rId31"/>
    <p:sldId id="619" r:id="rId32"/>
    <p:sldId id="602" r:id="rId33"/>
    <p:sldId id="573" r:id="rId34"/>
    <p:sldId id="572" r:id="rId35"/>
    <p:sldId id="574" r:id="rId36"/>
    <p:sldId id="615" r:id="rId37"/>
    <p:sldId id="612" r:id="rId38"/>
    <p:sldId id="620" r:id="rId39"/>
    <p:sldId id="606" r:id="rId40"/>
    <p:sldId id="621" r:id="rId41"/>
    <p:sldId id="603" r:id="rId42"/>
    <p:sldId id="626" r:id="rId43"/>
    <p:sldId id="622" r:id="rId44"/>
    <p:sldId id="623" r:id="rId45"/>
    <p:sldId id="617" r:id="rId46"/>
    <p:sldId id="314" r:id="rId47"/>
  </p:sldIdLst>
  <p:sldSz cx="9144000" cy="6858000" type="screen4x3"/>
  <p:notesSz cx="666273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CCFFFF"/>
    <a:srgbClr val="CCECFF"/>
    <a:srgbClr val="333300"/>
    <a:srgbClr val="CC0099"/>
    <a:srgbClr val="0000CC"/>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60"/>
  </p:normalViewPr>
  <p:slideViewPr>
    <p:cSldViewPr>
      <p:cViewPr>
        <p:scale>
          <a:sx n="66" d="100"/>
          <a:sy n="66" d="100"/>
        </p:scale>
        <p:origin x="-1662"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t" anchorCtr="0" compatLnSpc="1">
            <a:prstTxWarp prst="textNoShape">
              <a:avLst/>
            </a:prstTxWarp>
          </a:bodyPr>
          <a:lstStyle>
            <a:lvl1pPr>
              <a:defRPr sz="1200"/>
            </a:lvl1pPr>
          </a:lstStyle>
          <a:p>
            <a:pPr>
              <a:defRPr/>
            </a:pPr>
            <a:endParaRPr lang="en-GB"/>
          </a:p>
        </p:txBody>
      </p:sp>
      <p:sp>
        <p:nvSpPr>
          <p:cNvPr id="259075" name="Rectangle 3"/>
          <p:cNvSpPr>
            <a:spLocks noGrp="1" noChangeArrowheads="1"/>
          </p:cNvSpPr>
          <p:nvPr>
            <p:ph type="dt" sz="quarter" idx="1"/>
          </p:nvPr>
        </p:nvSpPr>
        <p:spPr bwMode="auto">
          <a:xfrm>
            <a:off x="3773396" y="0"/>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t" anchorCtr="0" compatLnSpc="1">
            <a:prstTxWarp prst="textNoShape">
              <a:avLst/>
            </a:prstTxWarp>
          </a:bodyPr>
          <a:lstStyle>
            <a:lvl1pPr algn="r">
              <a:defRPr sz="1200"/>
            </a:lvl1pPr>
          </a:lstStyle>
          <a:p>
            <a:pPr>
              <a:defRPr/>
            </a:pPr>
            <a:endParaRPr lang="en-GB"/>
          </a:p>
        </p:txBody>
      </p:sp>
      <p:sp>
        <p:nvSpPr>
          <p:cNvPr id="259076" name="Rectangle 4"/>
          <p:cNvSpPr>
            <a:spLocks noGrp="1" noChangeArrowheads="1"/>
          </p:cNvSpPr>
          <p:nvPr>
            <p:ph type="ftr" sz="quarter" idx="2"/>
          </p:nvPr>
        </p:nvSpPr>
        <p:spPr bwMode="auto">
          <a:xfrm>
            <a:off x="0" y="9428414"/>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b" anchorCtr="0" compatLnSpc="1">
            <a:prstTxWarp prst="textNoShape">
              <a:avLst/>
            </a:prstTxWarp>
          </a:bodyPr>
          <a:lstStyle>
            <a:lvl1pPr>
              <a:defRPr sz="1200"/>
            </a:lvl1pPr>
          </a:lstStyle>
          <a:p>
            <a:pPr>
              <a:defRPr/>
            </a:pPr>
            <a:endParaRPr lang="en-GB"/>
          </a:p>
        </p:txBody>
      </p:sp>
      <p:sp>
        <p:nvSpPr>
          <p:cNvPr id="259077" name="Rectangle 5"/>
          <p:cNvSpPr>
            <a:spLocks noGrp="1" noChangeArrowheads="1"/>
          </p:cNvSpPr>
          <p:nvPr>
            <p:ph type="sldNum" sz="quarter" idx="3"/>
          </p:nvPr>
        </p:nvSpPr>
        <p:spPr bwMode="auto">
          <a:xfrm>
            <a:off x="3773396" y="9428414"/>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b" anchorCtr="0" compatLnSpc="1">
            <a:prstTxWarp prst="textNoShape">
              <a:avLst/>
            </a:prstTxWarp>
          </a:bodyPr>
          <a:lstStyle>
            <a:lvl1pPr algn="r">
              <a:defRPr sz="1200"/>
            </a:lvl1pPr>
          </a:lstStyle>
          <a:p>
            <a:pPr>
              <a:defRPr/>
            </a:pPr>
            <a:fld id="{20842525-652A-4984-B27C-C334C83386E2}" type="slidenum">
              <a:rPr lang="en-GB"/>
              <a:pPr>
                <a:defRPr/>
              </a:pPr>
              <a:t>‹#›</a:t>
            </a:fld>
            <a:endParaRPr lang="en-GB"/>
          </a:p>
        </p:txBody>
      </p:sp>
    </p:spTree>
    <p:extLst>
      <p:ext uri="{BB962C8B-B14F-4D97-AF65-F5344CB8AC3E}">
        <p14:creationId xmlns="" xmlns:p14="http://schemas.microsoft.com/office/powerpoint/2010/main" val="254137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t" anchorCtr="0" compatLnSpc="1">
            <a:prstTxWarp prst="textNoShape">
              <a:avLst/>
            </a:prstTxWarp>
          </a:bodyPr>
          <a:lstStyle>
            <a:lvl1pPr>
              <a:defRPr sz="1200"/>
            </a:lvl1pPr>
          </a:lstStyle>
          <a:p>
            <a:pPr>
              <a:defRPr/>
            </a:pPr>
            <a:endParaRPr lang="en-GB"/>
          </a:p>
        </p:txBody>
      </p:sp>
      <p:sp>
        <p:nvSpPr>
          <p:cNvPr id="7171" name="Rectangle 3"/>
          <p:cNvSpPr>
            <a:spLocks noGrp="1" noChangeArrowheads="1"/>
          </p:cNvSpPr>
          <p:nvPr>
            <p:ph type="dt" idx="1"/>
          </p:nvPr>
        </p:nvSpPr>
        <p:spPr bwMode="auto">
          <a:xfrm>
            <a:off x="3773396" y="0"/>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t" anchorCtr="0" compatLnSpc="1">
            <a:prstTxWarp prst="textNoShape">
              <a:avLst/>
            </a:prstTxWarp>
          </a:bodyPr>
          <a:lstStyle>
            <a:lvl1pPr algn="r">
              <a:defRPr sz="1200"/>
            </a:lvl1pPr>
          </a:lstStyle>
          <a:p>
            <a:pPr>
              <a:defRPr/>
            </a:pPr>
            <a:endParaRPr lang="en-GB"/>
          </a:p>
        </p:txBody>
      </p:sp>
      <p:sp>
        <p:nvSpPr>
          <p:cNvPr id="58372" name="Rectangle 4"/>
          <p:cNvSpPr>
            <a:spLocks noGrp="1" noRot="1" noChangeAspect="1" noChangeArrowheads="1" noTextEdit="1"/>
          </p:cNvSpPr>
          <p:nvPr>
            <p:ph type="sldImg" idx="2"/>
          </p:nvPr>
        </p:nvSpPr>
        <p:spPr bwMode="auto">
          <a:xfrm>
            <a:off x="850900" y="744538"/>
            <a:ext cx="4960938" cy="37226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66890" y="4715785"/>
            <a:ext cx="5328958" cy="44666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28414"/>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b" anchorCtr="0" compatLnSpc="1">
            <a:prstTxWarp prst="textNoShape">
              <a:avLst/>
            </a:prstTxWarp>
          </a:bodyPr>
          <a:lstStyle>
            <a:lvl1pPr>
              <a:defRPr sz="1200"/>
            </a:lvl1pPr>
          </a:lstStyle>
          <a:p>
            <a:pPr>
              <a:defRPr/>
            </a:pPr>
            <a:endParaRPr lang="en-GB"/>
          </a:p>
        </p:txBody>
      </p:sp>
      <p:sp>
        <p:nvSpPr>
          <p:cNvPr id="7175" name="Rectangle 7"/>
          <p:cNvSpPr>
            <a:spLocks noGrp="1" noChangeArrowheads="1"/>
          </p:cNvSpPr>
          <p:nvPr>
            <p:ph type="sldNum" sz="quarter" idx="5"/>
          </p:nvPr>
        </p:nvSpPr>
        <p:spPr bwMode="auto">
          <a:xfrm>
            <a:off x="3773396" y="9428414"/>
            <a:ext cx="2887803" cy="49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236" tIns="45618" rIns="91236" bIns="45618" numCol="1" anchor="b" anchorCtr="0" compatLnSpc="1">
            <a:prstTxWarp prst="textNoShape">
              <a:avLst/>
            </a:prstTxWarp>
          </a:bodyPr>
          <a:lstStyle>
            <a:lvl1pPr algn="r">
              <a:defRPr sz="1200"/>
            </a:lvl1pPr>
          </a:lstStyle>
          <a:p>
            <a:pPr>
              <a:defRPr/>
            </a:pPr>
            <a:fld id="{1FF4518C-C29F-46A5-8D82-6BE703EC9A8C}" type="slidenum">
              <a:rPr lang="en-GB"/>
              <a:pPr>
                <a:defRPr/>
              </a:pPr>
              <a:t>‹#›</a:t>
            </a:fld>
            <a:endParaRPr lang="en-GB"/>
          </a:p>
        </p:txBody>
      </p:sp>
    </p:spTree>
    <p:extLst>
      <p:ext uri="{BB962C8B-B14F-4D97-AF65-F5344CB8AC3E}">
        <p14:creationId xmlns="" xmlns:p14="http://schemas.microsoft.com/office/powerpoint/2010/main" val="852358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p>
        </p:txBody>
      </p:sp>
      <p:sp>
        <p:nvSpPr>
          <p:cNvPr id="59396" name="Slide Number Placeholder 3"/>
          <p:cNvSpPr>
            <a:spLocks noGrp="1"/>
          </p:cNvSpPr>
          <p:nvPr>
            <p:ph type="sldNum" sz="quarter" idx="5"/>
          </p:nvPr>
        </p:nvSpPr>
        <p:spPr>
          <a:noFill/>
          <a:ln>
            <a:miter lim="800000"/>
            <a:headEnd/>
            <a:tailEnd/>
          </a:ln>
        </p:spPr>
        <p:txBody>
          <a:bodyPr/>
          <a:lstStyle/>
          <a:p>
            <a:fld id="{F2F43B08-8483-4863-9D48-1360280AF9C0}" type="slidenum">
              <a:rPr lang="en-GB" smtClean="0"/>
              <a:pPr/>
              <a:t>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p>
        </p:txBody>
      </p:sp>
      <p:sp>
        <p:nvSpPr>
          <p:cNvPr id="60420" name="Slide Number Placeholder 3"/>
          <p:cNvSpPr>
            <a:spLocks noGrp="1"/>
          </p:cNvSpPr>
          <p:nvPr>
            <p:ph type="sldNum" sz="quarter" idx="5"/>
          </p:nvPr>
        </p:nvSpPr>
        <p:spPr>
          <a:noFill/>
          <a:ln>
            <a:miter lim="800000"/>
            <a:headEnd/>
            <a:tailEnd/>
          </a:ln>
        </p:spPr>
        <p:txBody>
          <a:bodyPr/>
          <a:lstStyle/>
          <a:p>
            <a:fld id="{1F1486AE-9C6F-4FDD-A812-7CD1933D1EE4}" type="slidenum">
              <a:rPr lang="en-GB" smtClean="0"/>
              <a:pPr/>
              <a:t>28</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F5B2D-E811-4107-8ABA-DA6626E4260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5ECCC3-20F6-42D5-AD5E-388E6D28343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17F6C0-5CB4-4DCB-9C0A-3C9271ECDC8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FAF957C-F98C-432C-B199-76A169ADF42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FDE502-9471-4540-9D41-87506F764A6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39E36B8-EC2B-430E-B0DC-9F2289DA56F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F67800-D4C7-40A6-8F1F-A30CA6A1485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92EDE5-E92B-4496-89E1-AFE0AAA2FFEB}"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32F4BC-BAD6-4CA0-AE4C-FF7D968A979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5C78232-E592-4D7E-85C4-BE25FD863A3E}"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19089C-A8BD-4516-8DE0-B8EFFE2D9F5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2C2855-28E2-4F0E-A518-38158703E9FB}"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62C0E65-869E-4697-8BF6-FC75F7A3911B}"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2EDDCE-BD7B-453C-8466-509B02B336D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25E5C-CFE0-4294-A5C8-8B8F37E7F613}"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768DE4-FA6D-43D4-A141-534B3C495F3D}"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448C2A9-D0AE-4457-9D1D-A8C0D01FE7B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AC36589-5D6C-4642-B919-CA553AC876B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055697-0889-4BF5-8E62-80BB369D115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DD5DFE5-7C80-4F58-BD05-BCE6A9E8E8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D6ACA77-3964-4B99-8579-B5746FC9287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8752098-076A-4AF4-A702-26F5B73BB9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38D97F-E919-406C-BBA9-0BE2F173F46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7052E73-F704-4A2A-8241-AFBD6E8672E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0">
              <a:srgbClr val="FAC77D"/>
            </a:gs>
            <a:gs pos="61000">
              <a:srgbClr val="FBA97D"/>
            </a:gs>
            <a:gs pos="82001">
              <a:srgbClr val="FBD49C"/>
            </a:gs>
            <a:gs pos="100000">
              <a:srgbClr val="FEE7F2"/>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010BFD1-EA3D-46E4-8D18-F1421D14A9E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0">
              <a:srgbClr val="FAC77D"/>
            </a:gs>
            <a:gs pos="61000">
              <a:srgbClr val="FBA97D"/>
            </a:gs>
            <a:gs pos="82001">
              <a:srgbClr val="FBD49C"/>
            </a:gs>
            <a:gs pos="100000">
              <a:srgbClr val="FEE7F2"/>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80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GB"/>
          </a:p>
        </p:txBody>
      </p:sp>
      <p:sp>
        <p:nvSpPr>
          <p:cNvPr id="2580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GB"/>
          </a:p>
        </p:txBody>
      </p:sp>
      <p:sp>
        <p:nvSpPr>
          <p:cNvPr id="2580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5058DAC-8C88-4018-B80D-2FB133062896}" type="slidenum">
              <a:rPr lang="en-GB"/>
              <a:pPr>
                <a:defRPr/>
              </a:pPr>
              <a:t>‹#›</a:t>
            </a:fld>
            <a:endParaRPr lang="en-GB"/>
          </a:p>
        </p:txBody>
      </p:sp>
      <p:pic>
        <p:nvPicPr>
          <p:cNvPr id="2055" name="Picture 7" descr="dandelion"/>
          <p:cNvPicPr>
            <a:picLocks noChangeAspect="1" noChangeArrowheads="1"/>
          </p:cNvPicPr>
          <p:nvPr userDrawn="1"/>
        </p:nvPicPr>
        <p:blipFill>
          <a:blip r:embed="rId13" cstate="print"/>
          <a:srcRect/>
          <a:stretch>
            <a:fillRect/>
          </a:stretch>
        </p:blipFill>
        <p:spPr bwMode="auto">
          <a:xfrm>
            <a:off x="0" y="0"/>
            <a:ext cx="2124075" cy="1593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ature 2.jpg"/>
          <p:cNvPicPr>
            <a:picLocks noChangeAspect="1"/>
          </p:cNvPicPr>
          <p:nvPr/>
        </p:nvPicPr>
        <p:blipFill>
          <a:blip r:embed="rId2" cstate="print"/>
          <a:stretch>
            <a:fillRect/>
          </a:stretch>
        </p:blipFill>
        <p:spPr>
          <a:xfrm>
            <a:off x="0" y="0"/>
            <a:ext cx="9467528" cy="6858000"/>
          </a:xfrm>
          <a:prstGeom prst="rect">
            <a:avLst/>
          </a:prstGeom>
        </p:spPr>
      </p:pic>
      <p:sp>
        <p:nvSpPr>
          <p:cNvPr id="3074" name="Title 1"/>
          <p:cNvSpPr>
            <a:spLocks noGrp="1"/>
          </p:cNvSpPr>
          <p:nvPr>
            <p:ph type="ctrTitle"/>
          </p:nvPr>
        </p:nvSpPr>
        <p:spPr>
          <a:xfrm>
            <a:off x="-684584" y="548680"/>
            <a:ext cx="7920880" cy="1470025"/>
          </a:xfrm>
        </p:spPr>
        <p:txBody>
          <a:bodyPr/>
          <a:lstStyle/>
          <a:p>
            <a:pPr eaLnBrk="1" hangingPunct="1"/>
            <a:r>
              <a:rPr lang="en-GB" sz="4800" b="1" dirty="0" smtClean="0">
                <a:solidFill>
                  <a:schemeClr val="tx1"/>
                </a:solidFill>
              </a:rPr>
              <a:t>   Stress </a:t>
            </a:r>
            <a:r>
              <a:rPr lang="en-GB" sz="4800" b="1" dirty="0" smtClean="0">
                <a:solidFill>
                  <a:schemeClr val="tx1"/>
                </a:solidFill>
              </a:rPr>
              <a:t>and </a:t>
            </a:r>
            <a:r>
              <a:rPr lang="en-GB" sz="4800" b="1" dirty="0" smtClean="0">
                <a:solidFill>
                  <a:schemeClr val="tx1"/>
                </a:solidFill>
              </a:rPr>
              <a:t>Emotions in Multiple Sclerosis/</a:t>
            </a:r>
            <a:br>
              <a:rPr lang="en-GB" sz="4800" b="1" dirty="0" smtClean="0">
                <a:solidFill>
                  <a:schemeClr val="tx1"/>
                </a:solidFill>
              </a:rPr>
            </a:br>
            <a:r>
              <a:rPr lang="en-GB" sz="4800" b="1" dirty="0" err="1" smtClean="0">
                <a:solidFill>
                  <a:schemeClr val="tx1"/>
                </a:solidFill>
              </a:rPr>
              <a:t>sclerose</a:t>
            </a:r>
            <a:r>
              <a:rPr lang="en-GB" sz="4800" b="1" dirty="0" smtClean="0">
                <a:solidFill>
                  <a:schemeClr val="tx1"/>
                </a:solidFill>
              </a:rPr>
              <a:t> en plaques</a:t>
            </a:r>
            <a:endParaRPr lang="en-GB" sz="4800" b="1" dirty="0" smtClean="0">
              <a:solidFill>
                <a:schemeClr val="tx1"/>
              </a:solidFill>
            </a:endParaRPr>
          </a:p>
        </p:txBody>
      </p:sp>
      <p:sp>
        <p:nvSpPr>
          <p:cNvPr id="3075" name="Subtitle 2"/>
          <p:cNvSpPr>
            <a:spLocks noGrp="1"/>
          </p:cNvSpPr>
          <p:nvPr>
            <p:ph type="subTitle" idx="1"/>
          </p:nvPr>
        </p:nvSpPr>
        <p:spPr>
          <a:xfrm>
            <a:off x="0" y="4581128"/>
            <a:ext cx="8569325" cy="1752600"/>
          </a:xfrm>
        </p:spPr>
        <p:txBody>
          <a:bodyPr/>
          <a:lstStyle/>
          <a:p>
            <a:pPr eaLnBrk="1" hangingPunct="1"/>
            <a:r>
              <a:rPr lang="en-GB" dirty="0" smtClean="0"/>
              <a:t>Roger Baker</a:t>
            </a:r>
          </a:p>
          <a:p>
            <a:pPr eaLnBrk="1" hangingPunct="1"/>
            <a:r>
              <a:rPr lang="en-GB" sz="2400" dirty="0" smtClean="0"/>
              <a:t>Professor of Clinical Psychology</a:t>
            </a:r>
          </a:p>
          <a:p>
            <a:pPr eaLnBrk="1" hangingPunct="1"/>
            <a:r>
              <a:rPr lang="en-GB" sz="2400" dirty="0" smtClean="0"/>
              <a:t>Bournemouth University</a:t>
            </a:r>
          </a:p>
          <a:p>
            <a:pPr eaLnBrk="1" hangingPunct="1"/>
            <a:r>
              <a:rPr lang="en-GB" sz="2400" dirty="0" smtClean="0"/>
              <a:t>ICAP</a:t>
            </a:r>
            <a:r>
              <a:rPr lang="en-GB" sz="2400" i="1" dirty="0" smtClean="0"/>
              <a:t> Paris 2014</a:t>
            </a:r>
          </a:p>
          <a:p>
            <a:pPr eaLnBrk="1" hangingPunct="1"/>
            <a:endParaRPr lang="en-GB"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dirty="0" smtClean="0">
                <a:solidFill>
                  <a:schemeClr val="tx1"/>
                </a:solidFill>
                <a:latin typeface="Castellar" pitchFamily="18" charset="0"/>
              </a:rPr>
              <a:t>Why me?</a:t>
            </a:r>
            <a:endParaRPr lang="en-GB" dirty="0" smtClean="0">
              <a:solidFill>
                <a:schemeClr val="tx1"/>
              </a:solidFill>
              <a:latin typeface="Calibri" pitchFamily="34" charset="0"/>
            </a:endParaRPr>
          </a:p>
        </p:txBody>
      </p:sp>
      <p:pic>
        <p:nvPicPr>
          <p:cNvPr id="13315" name="Content Placeholder 3"/>
          <p:cNvPicPr>
            <a:picLocks noGrp="1" noChangeAspect="1"/>
          </p:cNvPicPr>
          <p:nvPr>
            <p:ph idx="1"/>
          </p:nvPr>
        </p:nvPicPr>
        <p:blipFill>
          <a:blip r:embed="rId2" cstate="print"/>
          <a:srcRect/>
          <a:stretch>
            <a:fillRect/>
          </a:stretch>
        </p:blipFill>
        <p:spPr>
          <a:xfrm>
            <a:off x="2339975" y="1773238"/>
            <a:ext cx="4464050" cy="4319587"/>
          </a:xfr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solidFill>
                  <a:schemeClr val="tx1"/>
                </a:solidFill>
                <a:latin typeface="Castellar" pitchFamily="18" charset="0"/>
              </a:rPr>
              <a:t>Why me?</a:t>
            </a:r>
            <a:endParaRPr lang="en-GB" dirty="0" smtClean="0">
              <a:solidFill>
                <a:schemeClr val="tx1"/>
              </a:solidFill>
              <a:latin typeface="Calibri" pitchFamily="34" charset="0"/>
            </a:endParaRPr>
          </a:p>
        </p:txBody>
      </p:sp>
      <p:pic>
        <p:nvPicPr>
          <p:cNvPr id="14339" name="Content Placeholder 3"/>
          <p:cNvPicPr>
            <a:picLocks noGrp="1" noChangeAspect="1"/>
          </p:cNvPicPr>
          <p:nvPr>
            <p:ph idx="1"/>
          </p:nvPr>
        </p:nvPicPr>
        <p:blipFill>
          <a:blip r:embed="rId2" cstate="print"/>
          <a:srcRect/>
          <a:stretch>
            <a:fillRect/>
          </a:stretch>
        </p:blipFill>
        <p:spPr>
          <a:xfrm>
            <a:off x="2268538" y="1773238"/>
            <a:ext cx="4606925" cy="4103687"/>
          </a:xfr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274638"/>
            <a:ext cx="8713788" cy="1143000"/>
          </a:xfrm>
        </p:spPr>
        <p:txBody>
          <a:bodyPr/>
          <a:lstStyle/>
          <a:p>
            <a:pPr eaLnBrk="1" hangingPunct="1"/>
            <a:r>
              <a:rPr lang="en-GB" dirty="0" smtClean="0">
                <a:solidFill>
                  <a:schemeClr val="tx1"/>
                </a:solidFill>
              </a:rPr>
              <a:t>Shattering the Assumptive World</a:t>
            </a:r>
          </a:p>
        </p:txBody>
      </p:sp>
      <p:sp>
        <p:nvSpPr>
          <p:cNvPr id="3" name="Content Placeholder 2"/>
          <p:cNvSpPr>
            <a:spLocks noGrp="1"/>
          </p:cNvSpPr>
          <p:nvPr>
            <p:ph idx="1"/>
          </p:nvPr>
        </p:nvSpPr>
        <p:spPr/>
        <p:txBody>
          <a:bodyPr/>
          <a:lstStyle/>
          <a:p>
            <a:pPr eaLnBrk="1" hangingPunct="1">
              <a:defRPr/>
            </a:pPr>
            <a:r>
              <a:rPr lang="en-GB" dirty="0" smtClean="0"/>
              <a:t>MS affects young people </a:t>
            </a:r>
          </a:p>
          <a:p>
            <a:pPr marL="0" indent="0" eaLnBrk="1" hangingPunct="1">
              <a:buFontTx/>
              <a:buNone/>
              <a:defRPr/>
            </a:pPr>
            <a:endParaRPr lang="en-GB" dirty="0" smtClean="0"/>
          </a:p>
          <a:p>
            <a:pPr eaLnBrk="1" hangingPunct="1">
              <a:defRPr/>
            </a:pPr>
            <a:r>
              <a:rPr lang="en-GB" dirty="0" smtClean="0"/>
              <a:t>Totally changes their life plan</a:t>
            </a:r>
          </a:p>
          <a:p>
            <a:pPr marL="0" indent="0" eaLnBrk="1" hangingPunct="1">
              <a:buFontTx/>
              <a:buNone/>
              <a:defRPr/>
            </a:pPr>
            <a:endParaRPr lang="en-GB" dirty="0" smtClean="0"/>
          </a:p>
          <a:p>
            <a:pPr eaLnBrk="1" hangingPunct="1">
              <a:defRPr/>
            </a:pPr>
            <a:r>
              <a:rPr lang="en-GB" dirty="0" smtClean="0"/>
              <a:t>Their future in work				 			relationships 						having a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b="1" dirty="0" smtClean="0">
                <a:solidFill>
                  <a:schemeClr val="tx1"/>
                </a:solidFill>
              </a:rPr>
              <a:t>Unpleasant symptoms</a:t>
            </a:r>
          </a:p>
        </p:txBody>
      </p:sp>
      <p:sp>
        <p:nvSpPr>
          <p:cNvPr id="16387" name="Content Placeholder 2"/>
          <p:cNvSpPr>
            <a:spLocks noGrp="1"/>
          </p:cNvSpPr>
          <p:nvPr>
            <p:ph idx="1"/>
          </p:nvPr>
        </p:nvSpPr>
        <p:spPr>
          <a:xfrm>
            <a:off x="457200" y="1196975"/>
            <a:ext cx="8229600" cy="5472113"/>
          </a:xfrm>
        </p:spPr>
        <p:txBody>
          <a:bodyPr/>
          <a:lstStyle/>
          <a:p>
            <a:pPr marL="0" indent="0" eaLnBrk="1" hangingPunct="1">
              <a:buFontTx/>
              <a:buNone/>
            </a:pPr>
            <a:r>
              <a:rPr lang="en-GB" b="1" smtClean="0"/>
              <a:t>Physical symptoms </a:t>
            </a:r>
            <a:r>
              <a:rPr lang="en-GB" smtClean="0"/>
              <a:t>can include;</a:t>
            </a:r>
          </a:p>
          <a:p>
            <a:pPr marL="0" indent="0" eaLnBrk="1" hangingPunct="1">
              <a:buFontTx/>
              <a:buNone/>
            </a:pPr>
            <a:r>
              <a:rPr lang="en-GB" smtClean="0"/>
              <a:t>	Stiffness/ spasms / tremor / pain</a:t>
            </a:r>
          </a:p>
          <a:p>
            <a:pPr marL="0" indent="0" eaLnBrk="1" hangingPunct="1">
              <a:buFontTx/>
              <a:buNone/>
            </a:pPr>
            <a:r>
              <a:rPr lang="en-GB" smtClean="0"/>
              <a:t>	loss of function or feeling in limbs</a:t>
            </a:r>
          </a:p>
          <a:p>
            <a:pPr marL="0" indent="0" eaLnBrk="1" hangingPunct="1">
              <a:buFontTx/>
              <a:buNone/>
            </a:pPr>
            <a:r>
              <a:rPr lang="en-GB" smtClean="0"/>
              <a:t>	balance problems </a:t>
            </a:r>
          </a:p>
          <a:p>
            <a:pPr marL="0" indent="0" eaLnBrk="1" hangingPunct="1">
              <a:buFontTx/>
              <a:buNone/>
            </a:pPr>
            <a:r>
              <a:rPr lang="en-GB" smtClean="0"/>
              <a:t>	bowel and bladder control problems</a:t>
            </a:r>
          </a:p>
          <a:p>
            <a:pPr marL="0" indent="0" eaLnBrk="1" hangingPunct="1">
              <a:buFontTx/>
              <a:buNone/>
            </a:pPr>
            <a:r>
              <a:rPr lang="en-GB" smtClean="0"/>
              <a:t>	debilitating fatigue</a:t>
            </a:r>
          </a:p>
          <a:p>
            <a:pPr marL="0" indent="0" eaLnBrk="1" hangingPunct="1">
              <a:buFontTx/>
              <a:buNone/>
            </a:pPr>
            <a:r>
              <a:rPr lang="en-GB" smtClean="0"/>
              <a:t>	vision problems</a:t>
            </a:r>
          </a:p>
          <a:p>
            <a:pPr marL="0" indent="0" eaLnBrk="1" hangingPunct="1">
              <a:buFontTx/>
              <a:buNone/>
            </a:pPr>
            <a:r>
              <a:rPr lang="en-GB" smtClean="0"/>
              <a:t>	speech/ swallowing problems</a:t>
            </a:r>
          </a:p>
          <a:p>
            <a:pPr marL="0" indent="0" eaLnBrk="1" hangingPunct="1">
              <a:buFontTx/>
              <a:buNone/>
            </a:pPr>
            <a:r>
              <a:rPr lang="en-GB" smtClean="0"/>
              <a:t>	impaired sexual functioning</a:t>
            </a:r>
          </a:p>
          <a:p>
            <a:pPr marL="0" indent="0" eaLnBrk="1" hangingPunct="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b="1" dirty="0" smtClean="0">
                <a:solidFill>
                  <a:schemeClr val="tx1"/>
                </a:solidFill>
              </a:rPr>
              <a:t>Unpleasant Symptoms</a:t>
            </a:r>
          </a:p>
        </p:txBody>
      </p:sp>
      <p:sp>
        <p:nvSpPr>
          <p:cNvPr id="17411" name="Content Placeholder 2"/>
          <p:cNvSpPr>
            <a:spLocks noGrp="1"/>
          </p:cNvSpPr>
          <p:nvPr>
            <p:ph idx="1"/>
          </p:nvPr>
        </p:nvSpPr>
        <p:spPr>
          <a:xfrm>
            <a:off x="457200" y="1196975"/>
            <a:ext cx="8229600" cy="5472113"/>
          </a:xfrm>
        </p:spPr>
        <p:txBody>
          <a:bodyPr/>
          <a:lstStyle/>
          <a:p>
            <a:pPr marL="0" indent="0" eaLnBrk="1" hangingPunct="1">
              <a:buFontTx/>
              <a:buNone/>
            </a:pPr>
            <a:r>
              <a:rPr lang="en-GB" b="1" smtClean="0"/>
              <a:t>Cognitive impairments </a:t>
            </a:r>
            <a:r>
              <a:rPr lang="en-GB" smtClean="0"/>
              <a:t>can include;</a:t>
            </a:r>
          </a:p>
          <a:p>
            <a:pPr marL="0" indent="0" eaLnBrk="1" hangingPunct="1">
              <a:buFontTx/>
              <a:buNone/>
            </a:pPr>
            <a:r>
              <a:rPr lang="en-GB" smtClean="0"/>
              <a:t>	learning and memory problems</a:t>
            </a:r>
          </a:p>
          <a:p>
            <a:pPr marL="0" indent="0" eaLnBrk="1" hangingPunct="1">
              <a:buFontTx/>
              <a:buNone/>
            </a:pPr>
            <a:r>
              <a:rPr lang="en-GB" smtClean="0"/>
              <a:t>	remembering recent events and 	remembering to do things</a:t>
            </a:r>
          </a:p>
          <a:p>
            <a:pPr marL="0" indent="0" eaLnBrk="1" hangingPunct="1">
              <a:buFontTx/>
              <a:buNone/>
            </a:pPr>
            <a:r>
              <a:rPr lang="en-GB" smtClean="0"/>
              <a:t>	recall speed</a:t>
            </a:r>
          </a:p>
          <a:p>
            <a:pPr marL="0" indent="0" eaLnBrk="1" hangingPunct="1">
              <a:buFontTx/>
              <a:buNone/>
            </a:pPr>
            <a:r>
              <a:rPr lang="en-GB" smtClean="0"/>
              <a:t>	focusing attention, concentrating</a:t>
            </a:r>
          </a:p>
          <a:p>
            <a:pPr marL="0" indent="0" eaLnBrk="1" hangingPunct="1">
              <a:buFontTx/>
              <a:buNone/>
            </a:pPr>
            <a:r>
              <a:rPr lang="en-GB" smtClean="0"/>
              <a:t>	mental speed</a:t>
            </a:r>
          </a:p>
          <a:p>
            <a:pPr marL="0" indent="0" eaLnBrk="1" hangingPunct="1">
              <a:buFontTx/>
              <a:buNone/>
            </a:pPr>
            <a:r>
              <a:rPr lang="en-GB" smtClean="0"/>
              <a:t>	problem solving</a:t>
            </a:r>
          </a:p>
          <a:p>
            <a:pPr marL="0" indent="0" eaLnBrk="1" hangingPunct="1">
              <a:buFontTx/>
              <a:buNone/>
            </a:pPr>
            <a:r>
              <a:rPr lang="en-GB" smtClean="0"/>
              <a:t>	word finding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chemeClr val="tx1"/>
                </a:solidFill>
              </a:rPr>
              <a:t>unpleasant</a:t>
            </a:r>
          </a:p>
        </p:txBody>
      </p:sp>
      <p:pic>
        <p:nvPicPr>
          <p:cNvPr id="20483" name="Content Placeholder 3"/>
          <p:cNvPicPr>
            <a:picLocks noGrp="1" noChangeAspect="1"/>
          </p:cNvPicPr>
          <p:nvPr>
            <p:ph idx="1"/>
          </p:nvPr>
        </p:nvPicPr>
        <p:blipFill>
          <a:blip r:embed="rId2" cstate="print"/>
          <a:stretch>
            <a:fillRect/>
          </a:stretch>
        </p:blipFill>
        <p:spPr>
          <a:xfrm>
            <a:off x="1475656" y="1700808"/>
            <a:ext cx="5904656" cy="403244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solidFill>
                  <a:schemeClr val="tx1"/>
                </a:solidFill>
              </a:rPr>
              <a:t>unpredictable</a:t>
            </a:r>
          </a:p>
        </p:txBody>
      </p:sp>
      <p:pic>
        <p:nvPicPr>
          <p:cNvPr id="21507" name="Content Placeholder 3"/>
          <p:cNvPicPr>
            <a:picLocks noGrp="1" noChangeAspect="1"/>
          </p:cNvPicPr>
          <p:nvPr>
            <p:ph idx="1"/>
          </p:nvPr>
        </p:nvPicPr>
        <p:blipFill>
          <a:blip r:embed="rId2" cstate="print"/>
          <a:srcRect/>
          <a:stretch>
            <a:fillRect/>
          </a:stretch>
        </p:blipFill>
        <p:spPr>
          <a:xfrm>
            <a:off x="1036638" y="1600200"/>
            <a:ext cx="7070725"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dirty="0" smtClean="0">
                <a:solidFill>
                  <a:schemeClr val="tx1"/>
                </a:solidFill>
              </a:rPr>
              <a:t>uncontrollable</a:t>
            </a:r>
          </a:p>
        </p:txBody>
      </p:sp>
      <p:pic>
        <p:nvPicPr>
          <p:cNvPr id="22531" name="Content Placeholder 3"/>
          <p:cNvPicPr>
            <a:picLocks noGrp="1" noChangeAspect="1"/>
          </p:cNvPicPr>
          <p:nvPr>
            <p:ph idx="1"/>
          </p:nvPr>
        </p:nvPicPr>
        <p:blipFill>
          <a:blip r:embed="rId2" cstate="print"/>
          <a:stretch>
            <a:fillRect/>
          </a:stretch>
        </p:blipFill>
        <p:spPr>
          <a:xfrm>
            <a:off x="1115616" y="1556792"/>
            <a:ext cx="6840760" cy="43924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dirty="0" smtClean="0">
                <a:solidFill>
                  <a:schemeClr val="tx1"/>
                </a:solidFill>
              </a:rPr>
              <a:t>need to adjust after each attack</a:t>
            </a:r>
          </a:p>
        </p:txBody>
      </p:sp>
      <p:pic>
        <p:nvPicPr>
          <p:cNvPr id="23555" name="Content Placeholder 3"/>
          <p:cNvPicPr>
            <a:picLocks noGrp="1" noChangeAspect="1"/>
          </p:cNvPicPr>
          <p:nvPr>
            <p:ph idx="1"/>
          </p:nvPr>
        </p:nvPicPr>
        <p:blipFill>
          <a:blip r:embed="rId2" cstate="print"/>
          <a:srcRect/>
          <a:stretch>
            <a:fillRect/>
          </a:stretch>
        </p:blipFill>
        <p:spPr>
          <a:xfrm>
            <a:off x="1763713" y="1628775"/>
            <a:ext cx="5545137" cy="49688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dirty="0" smtClean="0">
                <a:solidFill>
                  <a:schemeClr val="tx1"/>
                </a:solidFill>
              </a:rPr>
              <a:t>Overall</a:t>
            </a:r>
            <a:r>
              <a:rPr lang="en-GB" dirty="0" smtClean="0"/>
              <a:t> </a:t>
            </a:r>
            <a:r>
              <a:rPr lang="en-GB" dirty="0" smtClean="0">
                <a:solidFill>
                  <a:schemeClr val="tx1"/>
                </a:solidFill>
              </a:rPr>
              <a:t>the “stress load” for the person with MS is very high</a:t>
            </a:r>
          </a:p>
        </p:txBody>
      </p:sp>
      <p:pic>
        <p:nvPicPr>
          <p:cNvPr id="24579" name="Picture 2"/>
          <p:cNvPicPr>
            <a:picLocks noGrp="1" noChangeAspect="1" noChangeArrowheads="1"/>
          </p:cNvPicPr>
          <p:nvPr>
            <p:ph idx="1"/>
          </p:nvPr>
        </p:nvPicPr>
        <p:blipFill>
          <a:blip r:embed="rId2" cstate="print"/>
          <a:stretch>
            <a:fillRect/>
          </a:stretch>
        </p:blipFill>
        <p:spPr>
          <a:xfrm>
            <a:off x="2036872" y="1700213"/>
            <a:ext cx="5070256" cy="4681537"/>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Summary of talk</a:t>
            </a:r>
            <a:endParaRPr lang="en-GB" dirty="0">
              <a:solidFill>
                <a:schemeClr val="tx1"/>
              </a:solidFill>
            </a:endParaRPr>
          </a:p>
        </p:txBody>
      </p:sp>
      <p:sp>
        <p:nvSpPr>
          <p:cNvPr id="3" name="Content Placeholder 2"/>
          <p:cNvSpPr>
            <a:spLocks noGrp="1"/>
          </p:cNvSpPr>
          <p:nvPr>
            <p:ph idx="1"/>
          </p:nvPr>
        </p:nvSpPr>
        <p:spPr>
          <a:xfrm>
            <a:off x="467544" y="1700808"/>
            <a:ext cx="8229600" cy="4525963"/>
          </a:xfrm>
        </p:spPr>
        <p:txBody>
          <a:bodyPr/>
          <a:lstStyle/>
          <a:p>
            <a:r>
              <a:rPr lang="en-GB" dirty="0" smtClean="0"/>
              <a:t>Stress and immunity</a:t>
            </a:r>
          </a:p>
          <a:p>
            <a:r>
              <a:rPr lang="en-GB" dirty="0" smtClean="0"/>
              <a:t>The </a:t>
            </a:r>
            <a:r>
              <a:rPr lang="en-GB" i="1" dirty="0" smtClean="0"/>
              <a:t>stress signature </a:t>
            </a:r>
            <a:r>
              <a:rPr lang="en-GB" dirty="0" smtClean="0"/>
              <a:t>of Multiple Sclerosis</a:t>
            </a:r>
          </a:p>
          <a:p>
            <a:r>
              <a:rPr lang="en-GB" dirty="0" smtClean="0"/>
              <a:t>Why do some people with MS cope, and others do not cope?</a:t>
            </a:r>
          </a:p>
          <a:p>
            <a:r>
              <a:rPr lang="en-GB" dirty="0" smtClean="0"/>
              <a:t>Emotional Processing as an </a:t>
            </a:r>
            <a:r>
              <a:rPr lang="en-GB" i="1" dirty="0" smtClean="0"/>
              <a:t>intervening variable </a:t>
            </a:r>
            <a:r>
              <a:rPr lang="en-GB" dirty="0" smtClean="0"/>
              <a:t>to explain coping</a:t>
            </a:r>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dirty="0" smtClean="0">
                <a:solidFill>
                  <a:schemeClr val="tx1"/>
                </a:solidFill>
              </a:rPr>
              <a:t>Do stressful life events cause exacerbations in MS?</a:t>
            </a:r>
          </a:p>
        </p:txBody>
      </p:sp>
      <p:pic>
        <p:nvPicPr>
          <p:cNvPr id="25603" name="Content Placeholder 3"/>
          <p:cNvPicPr>
            <a:picLocks noGrp="1" noChangeAspect="1"/>
          </p:cNvPicPr>
          <p:nvPr>
            <p:ph idx="1"/>
          </p:nvPr>
        </p:nvPicPr>
        <p:blipFill>
          <a:blip r:embed="rId2" cstate="print"/>
          <a:srcRect/>
          <a:stretch>
            <a:fillRect/>
          </a:stretch>
        </p:blipFill>
        <p:spPr>
          <a:xfrm>
            <a:off x="1928813" y="2697163"/>
            <a:ext cx="5286375" cy="23336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z="2800" smtClean="0"/>
              <a:t>Meta-analysis of 14 studies of stressful life events and exacerbation in MS</a:t>
            </a:r>
            <a:br>
              <a:rPr lang="en-GB" sz="2800" smtClean="0"/>
            </a:br>
            <a:r>
              <a:rPr lang="en-GB" sz="2400" smtClean="0"/>
              <a:t>Mohr,Hart,Julian,Cox and Pelletier 2004</a:t>
            </a:r>
          </a:p>
        </p:txBody>
      </p:sp>
      <p:pic>
        <p:nvPicPr>
          <p:cNvPr id="29699" name="Picture 2"/>
          <p:cNvPicPr>
            <a:picLocks noGrp="1" noChangeAspect="1" noChangeArrowheads="1"/>
          </p:cNvPicPr>
          <p:nvPr>
            <p:ph idx="1"/>
          </p:nvPr>
        </p:nvPicPr>
        <p:blipFill>
          <a:blip r:embed="rId2" cstate="print"/>
          <a:srcRect/>
          <a:stretch>
            <a:fillRect/>
          </a:stretch>
        </p:blipFill>
        <p:spPr>
          <a:xfrm>
            <a:off x="1547813" y="1557338"/>
            <a:ext cx="6264275" cy="5040312"/>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88913"/>
            <a:ext cx="8569325" cy="2087562"/>
          </a:xfrm>
        </p:spPr>
        <p:txBody>
          <a:bodyPr/>
          <a:lstStyle/>
          <a:p>
            <a:pPr marL="0" indent="0" eaLnBrk="1" hangingPunct="1">
              <a:buFontTx/>
              <a:buNone/>
            </a:pPr>
            <a:r>
              <a:rPr lang="en-GB" smtClean="0"/>
              <a:t>Many people with MS adapt well to living with the illness </a:t>
            </a:r>
            <a:r>
              <a:rPr lang="en-GB" sz="2400" smtClean="0"/>
              <a:t>(Antonak and Livneh 1995, Brooks and Matson 1982)</a:t>
            </a:r>
          </a:p>
          <a:p>
            <a:pPr marL="0" indent="0" eaLnBrk="1" hangingPunct="1">
              <a:buFontTx/>
              <a:buNone/>
            </a:pPr>
            <a:endParaRPr lang="en-GB" sz="2400" smtClean="0"/>
          </a:p>
        </p:txBody>
      </p:sp>
      <p:pic>
        <p:nvPicPr>
          <p:cNvPr id="2" name="Picture 1"/>
          <p:cNvPicPr>
            <a:picLocks noChangeAspect="1"/>
          </p:cNvPicPr>
          <p:nvPr/>
        </p:nvPicPr>
        <p:blipFill>
          <a:blip r:embed="rId2" cstate="print"/>
          <a:srcRect/>
          <a:stretch>
            <a:fillRect/>
          </a:stretch>
        </p:blipFill>
        <p:spPr bwMode="auto">
          <a:xfrm>
            <a:off x="2555875" y="1557338"/>
            <a:ext cx="374967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Question</a:t>
            </a:r>
            <a:r>
              <a:rPr lang="en-GB" dirty="0" smtClean="0"/>
              <a:t>?</a:t>
            </a:r>
            <a:endParaRPr lang="en-GB" dirty="0"/>
          </a:p>
        </p:txBody>
      </p:sp>
      <p:sp>
        <p:nvSpPr>
          <p:cNvPr id="5" name="Content Placeholder 4"/>
          <p:cNvSpPr>
            <a:spLocks noGrp="1"/>
          </p:cNvSpPr>
          <p:nvPr>
            <p:ph idx="1"/>
          </p:nvPr>
        </p:nvSpPr>
        <p:spPr>
          <a:xfrm>
            <a:off x="467544" y="1844824"/>
            <a:ext cx="8229600" cy="4525963"/>
          </a:xfrm>
        </p:spPr>
        <p:txBody>
          <a:bodyPr/>
          <a:lstStyle/>
          <a:p>
            <a:pPr>
              <a:buNone/>
            </a:pPr>
            <a:r>
              <a:rPr lang="en-GB" sz="5400" dirty="0" smtClean="0"/>
              <a:t>	</a:t>
            </a:r>
            <a:r>
              <a:rPr lang="en-GB" sz="6000" i="1" dirty="0" smtClean="0"/>
              <a:t>Why do some people cope and others not</a:t>
            </a:r>
            <a:r>
              <a:rPr lang="en-GB" sz="5400" i="1" dirty="0" smtClean="0"/>
              <a:t>?</a:t>
            </a:r>
            <a:endParaRPr lang="en-GB" sz="5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20688" y="3500438"/>
            <a:ext cx="8229600" cy="4094162"/>
          </a:xfrm>
        </p:spPr>
        <p:txBody>
          <a:bodyPr/>
          <a:lstStyle/>
          <a:p>
            <a:pPr marL="0" indent="0" eaLnBrk="1" hangingPunct="1">
              <a:buFontTx/>
              <a:buNone/>
            </a:pPr>
            <a:r>
              <a:rPr lang="en-GB" smtClean="0"/>
              <a:t>Dennison,  Moss-Morris and Chalder (2009) reviewed 72  studies which investigated what contributes to a good or a bad  psychological adjustment</a:t>
            </a:r>
          </a:p>
        </p:txBody>
      </p:sp>
      <p:pic>
        <p:nvPicPr>
          <p:cNvPr id="32771" name="Picture 1"/>
          <p:cNvPicPr>
            <a:picLocks noChangeAspect="1"/>
          </p:cNvPicPr>
          <p:nvPr/>
        </p:nvPicPr>
        <p:blipFill>
          <a:blip r:embed="rId2" cstate="print"/>
          <a:srcRect/>
          <a:stretch>
            <a:fillRect/>
          </a:stretch>
        </p:blipFill>
        <p:spPr bwMode="auto">
          <a:xfrm>
            <a:off x="611188" y="765175"/>
            <a:ext cx="7848600" cy="2159000"/>
          </a:xfrm>
          <a:prstGeom prst="rect">
            <a:avLst/>
          </a:prstGeom>
          <a:noFill/>
          <a:ln w="9525">
            <a:noFill/>
            <a:miter lim="800000"/>
            <a:headEnd/>
            <a:tailEnd/>
          </a:ln>
        </p:spPr>
      </p:pic>
      <p:sp>
        <p:nvSpPr>
          <p:cNvPr id="32772" name="Title 2"/>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143000"/>
          </a:xfrm>
        </p:spPr>
        <p:txBody>
          <a:bodyPr/>
          <a:lstStyle/>
          <a:p>
            <a:r>
              <a:rPr lang="en-GB" sz="3600" dirty="0" smtClean="0">
                <a:solidFill>
                  <a:schemeClr val="tx1"/>
                </a:solidFill>
              </a:rPr>
              <a:t>Factors assisting Psychological Adjustment</a:t>
            </a:r>
          </a:p>
        </p:txBody>
      </p:sp>
      <p:sp>
        <p:nvSpPr>
          <p:cNvPr id="3" name="Content Placeholder 2"/>
          <p:cNvSpPr>
            <a:spLocks noGrp="1"/>
          </p:cNvSpPr>
          <p:nvPr>
            <p:ph idx="1"/>
          </p:nvPr>
        </p:nvSpPr>
        <p:spPr>
          <a:xfrm>
            <a:off x="468313" y="1196975"/>
            <a:ext cx="8229600" cy="4525963"/>
          </a:xfrm>
        </p:spPr>
        <p:txBody>
          <a:bodyPr/>
          <a:lstStyle/>
          <a:p>
            <a:pPr marL="0" indent="0">
              <a:buFontTx/>
              <a:buNone/>
            </a:pPr>
            <a:r>
              <a:rPr lang="en-GB" b="1" i="1" dirty="0" smtClean="0"/>
              <a:t>Cognitive Factors</a:t>
            </a:r>
          </a:p>
          <a:p>
            <a:pPr marL="0" indent="0">
              <a:buFontTx/>
              <a:buNone/>
            </a:pPr>
            <a:r>
              <a:rPr lang="en-GB" i="1" dirty="0" smtClean="0"/>
              <a:t>Positive re-appraisal</a:t>
            </a:r>
          </a:p>
          <a:p>
            <a:pPr marL="0" indent="0">
              <a:buFontTx/>
              <a:buNone/>
            </a:pPr>
            <a:r>
              <a:rPr lang="en-GB" i="1" dirty="0" smtClean="0"/>
              <a:t>Perceived control over life situations</a:t>
            </a:r>
          </a:p>
          <a:p>
            <a:pPr marL="0" indent="0">
              <a:buFontTx/>
              <a:buNone/>
            </a:pPr>
            <a:r>
              <a:rPr lang="en-GB" i="1" dirty="0" smtClean="0"/>
              <a:t>Perceived control over MS Management</a:t>
            </a:r>
          </a:p>
          <a:p>
            <a:pPr marL="0" indent="0">
              <a:buFontTx/>
              <a:buNone/>
            </a:pPr>
            <a:r>
              <a:rPr lang="en-GB" i="1" dirty="0" smtClean="0"/>
              <a:t>Optimism</a:t>
            </a:r>
          </a:p>
          <a:p>
            <a:pPr marL="0" indent="0">
              <a:buFontTx/>
              <a:buNone/>
            </a:pPr>
            <a:r>
              <a:rPr lang="en-GB" i="1" dirty="0" smtClean="0"/>
              <a:t>Hope</a:t>
            </a:r>
          </a:p>
          <a:p>
            <a:pPr marL="0" indent="0">
              <a:buFontTx/>
              <a:buNone/>
            </a:pPr>
            <a:r>
              <a:rPr lang="en-GB" i="1" dirty="0" smtClean="0"/>
              <a:t>Benefit finding</a:t>
            </a:r>
          </a:p>
          <a:p>
            <a:pPr marL="0" indent="0" algn="ctr">
              <a:buFontTx/>
              <a:buNone/>
            </a:pPr>
            <a:r>
              <a:rPr lang="en-GB" sz="3600" i="1" dirty="0" smtClean="0"/>
              <a:t>Lack of adequate assessment of emotions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a:grpSpLocks/>
          </p:cNvGrpSpPr>
          <p:nvPr/>
        </p:nvGrpSpPr>
        <p:grpSpPr bwMode="auto">
          <a:xfrm>
            <a:off x="3132138" y="1844675"/>
            <a:ext cx="3024038" cy="4464645"/>
            <a:chOff x="793" y="572"/>
            <a:chExt cx="1294" cy="1860"/>
          </a:xfrm>
        </p:grpSpPr>
        <p:sp>
          <p:nvSpPr>
            <p:cNvPr id="307205" name="Rectangle 5"/>
            <p:cNvSpPr>
              <a:spLocks noChangeArrowheads="1"/>
            </p:cNvSpPr>
            <p:nvPr/>
          </p:nvSpPr>
          <p:spPr bwMode="auto">
            <a:xfrm>
              <a:off x="793" y="572"/>
              <a:ext cx="1294" cy="1860"/>
            </a:xfrm>
            <a:prstGeom prst="rect">
              <a:avLst/>
            </a:prstGeom>
            <a:solidFill>
              <a:srgbClr val="99FFCC"/>
            </a:solidFill>
            <a:ln w="9525">
              <a:solidFill>
                <a:srgbClr val="000000"/>
              </a:solidFill>
              <a:miter lim="800000"/>
              <a:headEnd/>
              <a:tailEnd/>
            </a:ln>
          </p:spPr>
          <p:txBody>
            <a:bodyPr anchor="ctr"/>
            <a:lstStyle/>
            <a:p>
              <a:pPr algn="ctr"/>
              <a:r>
                <a:rPr lang="en-GB"/>
                <a:t> </a:t>
              </a:r>
            </a:p>
          </p:txBody>
        </p:sp>
        <p:grpSp>
          <p:nvGrpSpPr>
            <p:cNvPr id="4" name="Group 11"/>
            <p:cNvGrpSpPr>
              <a:grpSpLocks/>
            </p:cNvGrpSpPr>
            <p:nvPr/>
          </p:nvGrpSpPr>
          <p:grpSpPr bwMode="auto">
            <a:xfrm>
              <a:off x="839" y="572"/>
              <a:ext cx="1224" cy="1828"/>
              <a:chOff x="10932" y="5466"/>
              <a:chExt cx="1224" cy="1828"/>
            </a:xfrm>
          </p:grpSpPr>
          <p:graphicFrame>
            <p:nvGraphicFramePr>
              <p:cNvPr id="307212" name="Object 12"/>
              <p:cNvGraphicFramePr>
                <a:graphicFrameLocks noChangeAspect="1"/>
              </p:cNvGraphicFramePr>
              <p:nvPr/>
            </p:nvGraphicFramePr>
            <p:xfrm>
              <a:off x="10932" y="5647"/>
              <a:ext cx="1224" cy="505"/>
            </p:xfrm>
            <a:graphic>
              <a:graphicData uri="http://schemas.openxmlformats.org/presentationml/2006/ole">
                <p:oleObj spid="_x0000_s1026" r:id="rId3" imgW="6552381" imgH="1619476" progId="">
                  <p:embed/>
                </p:oleObj>
              </a:graphicData>
            </a:graphic>
          </p:graphicFrame>
          <p:sp>
            <p:nvSpPr>
              <p:cNvPr id="307213" name="Text Box 13"/>
              <p:cNvSpPr txBox="1">
                <a:spLocks noChangeArrowheads="1"/>
              </p:cNvSpPr>
              <p:nvPr/>
            </p:nvSpPr>
            <p:spPr bwMode="auto">
              <a:xfrm>
                <a:off x="11068" y="6192"/>
                <a:ext cx="998" cy="1102"/>
              </a:xfrm>
              <a:prstGeom prst="rect">
                <a:avLst/>
              </a:prstGeom>
              <a:solidFill>
                <a:schemeClr val="tx1"/>
              </a:solidFill>
              <a:ln w="9525">
                <a:noFill/>
                <a:miter lim="800000"/>
                <a:headEnd/>
                <a:tailEnd/>
              </a:ln>
              <a:effectLst/>
            </p:spPr>
            <p:txBody>
              <a:bodyPr>
                <a:spAutoFit/>
              </a:bodyPr>
              <a:lstStyle/>
              <a:p>
                <a:pPr algn="ctr">
                  <a:spcBef>
                    <a:spcPct val="50000"/>
                  </a:spcBef>
                </a:pPr>
                <a:r>
                  <a:rPr lang="en-GB" sz="600">
                    <a:solidFill>
                      <a:schemeClr val="bg1"/>
                    </a:solidFill>
                  </a:rPr>
                  <a:t>INSTRUCTIONS</a:t>
                </a:r>
              </a:p>
              <a:p>
                <a:pPr>
                  <a:spcBef>
                    <a:spcPct val="50000"/>
                  </a:spcBef>
                </a:pPr>
                <a:endParaRPr lang="en-GB" sz="600">
                  <a:solidFill>
                    <a:schemeClr val="bg1"/>
                  </a:solidFill>
                </a:endParaRPr>
              </a:p>
              <a:p>
                <a:pPr>
                  <a:spcBef>
                    <a:spcPct val="50000"/>
                  </a:spcBef>
                </a:pPr>
                <a:r>
                  <a:rPr lang="en-GB" sz="600">
                    <a:solidFill>
                      <a:schemeClr val="bg1"/>
                    </a:solidFill>
                  </a:rPr>
                  <a:t>This questionnaire tries to understand something about your emotions and feelings.  In order to fill it in, you will need to fix the last week firmly in your mind.</a:t>
                </a:r>
              </a:p>
              <a:p>
                <a:pPr>
                  <a:spcBef>
                    <a:spcPct val="50000"/>
                  </a:spcBef>
                </a:pPr>
                <a:endParaRPr lang="en-GB" sz="600">
                  <a:solidFill>
                    <a:schemeClr val="bg1"/>
                  </a:solidFill>
                </a:endParaRPr>
              </a:p>
              <a:p>
                <a:pPr>
                  <a:spcBef>
                    <a:spcPct val="50000"/>
                  </a:spcBef>
                </a:pPr>
                <a:r>
                  <a:rPr lang="en-GB" sz="600">
                    <a:solidFill>
                      <a:schemeClr val="bg1"/>
                    </a:solidFill>
                  </a:rPr>
                  <a:t>Could you first of all spend a few minutes thinking back over what you have been doing in the last week.  Starting from one week ago today, try to think about where you were, what you were doing, who you met, anything you may remember about the day.  If you have a diary or filofax, check for any appointments or reminders of each day.</a:t>
                </a:r>
              </a:p>
            </p:txBody>
          </p:sp>
          <p:sp>
            <p:nvSpPr>
              <p:cNvPr id="307214" name="Text Box 14"/>
              <p:cNvSpPr txBox="1">
                <a:spLocks noChangeArrowheads="1"/>
              </p:cNvSpPr>
              <p:nvPr/>
            </p:nvSpPr>
            <p:spPr bwMode="auto">
              <a:xfrm>
                <a:off x="11385" y="5466"/>
                <a:ext cx="726" cy="135"/>
              </a:xfrm>
              <a:prstGeom prst="rect">
                <a:avLst/>
              </a:prstGeom>
              <a:solidFill>
                <a:schemeClr val="tx2"/>
              </a:solidFill>
              <a:ln w="9525">
                <a:noFill/>
                <a:miter lim="800000"/>
                <a:headEnd/>
                <a:tailEnd/>
              </a:ln>
              <a:effectLst/>
            </p:spPr>
            <p:txBody>
              <a:bodyPr>
                <a:spAutoFit/>
              </a:bodyPr>
              <a:lstStyle/>
              <a:p>
                <a:pPr algn="ctr">
                  <a:spcBef>
                    <a:spcPct val="50000"/>
                  </a:spcBef>
                </a:pPr>
                <a:r>
                  <a:rPr lang="en-GB" sz="800">
                    <a:solidFill>
                      <a:schemeClr val="bg1"/>
                    </a:solidFill>
                  </a:rPr>
                  <a:t>CONFIDENTIAL</a:t>
                </a:r>
              </a:p>
            </p:txBody>
          </p:sp>
        </p:grpSp>
      </p:grpSp>
      <p:sp>
        <p:nvSpPr>
          <p:cNvPr id="2" name="TextBox 1"/>
          <p:cNvSpPr txBox="1"/>
          <p:nvPr/>
        </p:nvSpPr>
        <p:spPr>
          <a:xfrm>
            <a:off x="395536" y="476672"/>
            <a:ext cx="8280920" cy="707886"/>
          </a:xfrm>
          <a:prstGeom prst="rect">
            <a:avLst/>
          </a:prstGeom>
          <a:noFill/>
        </p:spPr>
        <p:txBody>
          <a:bodyPr wrap="square" rtlCol="0">
            <a:spAutoFit/>
          </a:bodyPr>
          <a:lstStyle/>
          <a:p>
            <a:r>
              <a:rPr lang="en-GB" sz="4000" b="1" i="1" dirty="0" smtClean="0">
                <a:latin typeface="+mj-lt"/>
              </a:rPr>
              <a:t>The Emotional Processing Scale</a:t>
            </a:r>
            <a:endParaRPr lang="en-GB" sz="4000" b="1" i="1"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p:cNvSpPr>
          <p:nvPr>
            <p:ph type="title"/>
          </p:nvPr>
        </p:nvSpPr>
        <p:spPr>
          <a:xfrm>
            <a:off x="451338" y="765175"/>
            <a:ext cx="8229600" cy="1143000"/>
          </a:xfrm>
        </p:spPr>
        <p:txBody>
          <a:bodyPr/>
          <a:lstStyle/>
          <a:p>
            <a:pPr eaLnBrk="1" hangingPunct="1"/>
            <a:r>
              <a:rPr lang="en-GB" smtClean="0"/>
              <a:t>Worldwide EPS-25 Translations</a:t>
            </a:r>
          </a:p>
        </p:txBody>
      </p:sp>
      <p:sp>
        <p:nvSpPr>
          <p:cNvPr id="16387" name="Rectangle 6"/>
          <p:cNvSpPr>
            <a:spLocks noGrp="1"/>
          </p:cNvSpPr>
          <p:nvPr>
            <p:ph type="body" sz="half" idx="2"/>
          </p:nvPr>
        </p:nvSpPr>
        <p:spPr>
          <a:xfrm>
            <a:off x="5901104" y="1600201"/>
            <a:ext cx="3058257" cy="4525963"/>
          </a:xfrm>
        </p:spPr>
        <p:txBody>
          <a:bodyPr/>
          <a:lstStyle/>
          <a:p>
            <a:pPr eaLnBrk="1" hangingPunct="1">
              <a:lnSpc>
                <a:spcPct val="80000"/>
              </a:lnSpc>
              <a:buFont typeface="Arial" charset="0"/>
              <a:buNone/>
            </a:pPr>
            <a:r>
              <a:rPr lang="en-GB" sz="1400" b="1" smtClean="0"/>
              <a:t> </a:t>
            </a:r>
          </a:p>
          <a:p>
            <a:pPr eaLnBrk="1" hangingPunct="1">
              <a:lnSpc>
                <a:spcPct val="80000"/>
              </a:lnSpc>
              <a:buFont typeface="Arial" charset="0"/>
              <a:buNone/>
            </a:pPr>
            <a:r>
              <a:rPr lang="en-GB" sz="1400" b="1" smtClean="0"/>
              <a:t>Translations of the EPS-25</a:t>
            </a:r>
          </a:p>
          <a:p>
            <a:pPr eaLnBrk="1" hangingPunct="1">
              <a:lnSpc>
                <a:spcPct val="80000"/>
              </a:lnSpc>
              <a:buFont typeface="Arial" charset="0"/>
              <a:buNone/>
            </a:pPr>
            <a:r>
              <a:rPr lang="en-GB" sz="1400" smtClean="0"/>
              <a:t>	</a:t>
            </a:r>
          </a:p>
          <a:p>
            <a:pPr eaLnBrk="1" hangingPunct="1">
              <a:lnSpc>
                <a:spcPct val="80000"/>
              </a:lnSpc>
              <a:buFont typeface="Arial" charset="0"/>
              <a:buNone/>
            </a:pPr>
            <a:r>
              <a:rPr lang="en-GB" sz="1400" smtClean="0"/>
              <a:t>	To enable worldwide research, translations into 13 languages have been completed with our partners:</a:t>
            </a:r>
          </a:p>
          <a:p>
            <a:pPr eaLnBrk="1" hangingPunct="1">
              <a:lnSpc>
                <a:spcPct val="80000"/>
              </a:lnSpc>
              <a:buFont typeface="Arial" charset="0"/>
              <a:buNone/>
            </a:pPr>
            <a:endParaRPr lang="en-GB" sz="1400" smtClean="0"/>
          </a:p>
          <a:p>
            <a:pPr eaLnBrk="1" hangingPunct="1">
              <a:lnSpc>
                <a:spcPct val="80000"/>
              </a:lnSpc>
            </a:pPr>
            <a:r>
              <a:rPr lang="en-GB" sz="1400" smtClean="0"/>
              <a:t> Chinese</a:t>
            </a:r>
          </a:p>
          <a:p>
            <a:pPr eaLnBrk="1" hangingPunct="1">
              <a:lnSpc>
                <a:spcPct val="80000"/>
              </a:lnSpc>
            </a:pPr>
            <a:r>
              <a:rPr lang="en-GB" sz="1400" smtClean="0"/>
              <a:t> Danish</a:t>
            </a:r>
          </a:p>
          <a:p>
            <a:pPr eaLnBrk="1" hangingPunct="1">
              <a:lnSpc>
                <a:spcPct val="80000"/>
              </a:lnSpc>
            </a:pPr>
            <a:r>
              <a:rPr lang="en-GB" sz="1400" smtClean="0"/>
              <a:t> Egyptian Arabic</a:t>
            </a:r>
          </a:p>
          <a:p>
            <a:pPr eaLnBrk="1" hangingPunct="1">
              <a:lnSpc>
                <a:spcPct val="80000"/>
              </a:lnSpc>
            </a:pPr>
            <a:r>
              <a:rPr lang="en-GB" sz="1400" smtClean="0"/>
              <a:t> French</a:t>
            </a:r>
          </a:p>
          <a:p>
            <a:pPr eaLnBrk="1" hangingPunct="1">
              <a:lnSpc>
                <a:spcPct val="80000"/>
              </a:lnSpc>
            </a:pPr>
            <a:r>
              <a:rPr lang="en-GB" sz="1400" smtClean="0"/>
              <a:t> French Canadian</a:t>
            </a:r>
          </a:p>
          <a:p>
            <a:pPr eaLnBrk="1" hangingPunct="1">
              <a:lnSpc>
                <a:spcPct val="80000"/>
              </a:lnSpc>
            </a:pPr>
            <a:r>
              <a:rPr lang="en-GB" sz="1400" smtClean="0"/>
              <a:t> Hindi </a:t>
            </a:r>
          </a:p>
          <a:p>
            <a:pPr eaLnBrk="1" hangingPunct="1">
              <a:lnSpc>
                <a:spcPct val="80000"/>
              </a:lnSpc>
            </a:pPr>
            <a:r>
              <a:rPr lang="en-GB" sz="1400" smtClean="0"/>
              <a:t> Italian</a:t>
            </a:r>
          </a:p>
          <a:p>
            <a:pPr eaLnBrk="1" hangingPunct="1">
              <a:lnSpc>
                <a:spcPct val="80000"/>
              </a:lnSpc>
            </a:pPr>
            <a:r>
              <a:rPr lang="en-GB" sz="1400" smtClean="0"/>
              <a:t> Japanese</a:t>
            </a:r>
          </a:p>
          <a:p>
            <a:pPr eaLnBrk="1" hangingPunct="1">
              <a:lnSpc>
                <a:spcPct val="80000"/>
              </a:lnSpc>
            </a:pPr>
            <a:r>
              <a:rPr lang="en-GB" sz="1400" smtClean="0"/>
              <a:t> Marathi</a:t>
            </a:r>
          </a:p>
          <a:p>
            <a:pPr eaLnBrk="1" hangingPunct="1">
              <a:lnSpc>
                <a:spcPct val="80000"/>
              </a:lnSpc>
            </a:pPr>
            <a:r>
              <a:rPr lang="en-GB" sz="1400" smtClean="0"/>
              <a:t> Polish</a:t>
            </a:r>
          </a:p>
          <a:p>
            <a:pPr eaLnBrk="1" hangingPunct="1">
              <a:lnSpc>
                <a:spcPct val="80000"/>
              </a:lnSpc>
            </a:pPr>
            <a:r>
              <a:rPr lang="en-GB" sz="1400" smtClean="0"/>
              <a:t> Portuguese</a:t>
            </a:r>
          </a:p>
          <a:p>
            <a:pPr eaLnBrk="1" hangingPunct="1">
              <a:lnSpc>
                <a:spcPct val="80000"/>
              </a:lnSpc>
            </a:pPr>
            <a:r>
              <a:rPr lang="en-GB" sz="1400" smtClean="0"/>
              <a:t> Spanish</a:t>
            </a:r>
          </a:p>
          <a:p>
            <a:pPr eaLnBrk="1" hangingPunct="1">
              <a:lnSpc>
                <a:spcPct val="80000"/>
              </a:lnSpc>
            </a:pPr>
            <a:r>
              <a:rPr lang="en-GB" sz="1400" smtClean="0"/>
              <a:t> Swedish</a:t>
            </a:r>
          </a:p>
          <a:p>
            <a:pPr eaLnBrk="1" hangingPunct="1">
              <a:lnSpc>
                <a:spcPct val="80000"/>
              </a:lnSpc>
            </a:pPr>
            <a:endParaRPr lang="en-GB" sz="1400" smtClean="0"/>
          </a:p>
          <a:p>
            <a:pPr eaLnBrk="1" hangingPunct="1">
              <a:lnSpc>
                <a:spcPct val="80000"/>
              </a:lnSpc>
            </a:pPr>
            <a:endParaRPr lang="en-GB" sz="1400" smtClean="0"/>
          </a:p>
        </p:txBody>
      </p:sp>
      <p:pic>
        <p:nvPicPr>
          <p:cNvPr id="16388" name="Picture 7"/>
          <p:cNvPicPr>
            <a:picLocks noGrp="1" noChangeAspect="1" noChangeArrowheads="1"/>
          </p:cNvPicPr>
          <p:nvPr>
            <p:ph type="body" sz="half" idx="1"/>
          </p:nvPr>
        </p:nvPicPr>
        <p:blipFill>
          <a:blip r:embed="rId2" cstate="print">
            <a:extLst>
              <a:ext uri="{28A0092B-C50C-407E-A947-70E740481C1C}">
                <a14:useLocalDpi xmlns="" xmlns:a14="http://schemas.microsoft.com/office/drawing/2010/main" val="0"/>
              </a:ext>
            </a:extLst>
          </a:blip>
          <a:srcRect/>
          <a:stretch>
            <a:fillRect/>
          </a:stretch>
        </p:blipFill>
        <p:spPr>
          <a:xfrm>
            <a:off x="383931" y="1700213"/>
            <a:ext cx="5250474" cy="4164012"/>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6389"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
            <a:ext cx="879231"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76074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oilnouvellesimages"/>
          <p:cNvPicPr>
            <a:picLocks noChangeAspect="1" noChangeArrowheads="1"/>
          </p:cNvPicPr>
          <p:nvPr/>
        </p:nvPicPr>
        <p:blipFill>
          <a:blip r:embed="rId3" cstate="print"/>
          <a:srcRect l="1299" t="11688"/>
          <a:stretch>
            <a:fillRect/>
          </a:stretch>
        </p:blipFill>
        <p:spPr bwMode="auto">
          <a:xfrm>
            <a:off x="755576" y="1412776"/>
            <a:ext cx="7345363" cy="5241032"/>
          </a:xfrm>
          <a:prstGeom prst="rect">
            <a:avLst/>
          </a:prstGeom>
          <a:noFill/>
          <a:ln w="9525">
            <a:noFill/>
            <a:miter lim="800000"/>
            <a:headEnd/>
            <a:tailEnd/>
          </a:ln>
        </p:spPr>
      </p:pic>
      <p:sp>
        <p:nvSpPr>
          <p:cNvPr id="4" name="TextBox 3"/>
          <p:cNvSpPr txBox="1"/>
          <p:nvPr/>
        </p:nvSpPr>
        <p:spPr>
          <a:xfrm>
            <a:off x="395536" y="332656"/>
            <a:ext cx="8280920" cy="1077218"/>
          </a:xfrm>
          <a:prstGeom prst="rect">
            <a:avLst/>
          </a:prstGeom>
          <a:noFill/>
        </p:spPr>
        <p:txBody>
          <a:bodyPr wrap="square" rtlCol="0">
            <a:spAutoFit/>
          </a:bodyPr>
          <a:lstStyle/>
          <a:p>
            <a:r>
              <a:rPr lang="en-GB" sz="3200" dirty="0" smtClean="0"/>
              <a:t>Emotional Processing as a process of absorbing and transforming stressful events</a:t>
            </a:r>
            <a:endParaRPr lang="en-GB"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8136904" cy="830997"/>
          </a:xfrm>
          <a:prstGeom prst="rect">
            <a:avLst/>
          </a:prstGeom>
          <a:noFill/>
        </p:spPr>
        <p:txBody>
          <a:bodyPr wrap="square" rtlCol="0">
            <a:spAutoFit/>
          </a:bodyPr>
          <a:lstStyle/>
          <a:p>
            <a:r>
              <a:rPr lang="en-GB" sz="2400" dirty="0" smtClean="0"/>
              <a:t>The Emotional  Processing Scale measures 5 emotional dimensions</a:t>
            </a:r>
            <a:r>
              <a:rPr lang="en-GB" dirty="0" smtClean="0"/>
              <a:t>;</a:t>
            </a:r>
            <a:endParaRPr lang="en-GB" dirty="0"/>
          </a:p>
        </p:txBody>
      </p:sp>
      <p:sp>
        <p:nvSpPr>
          <p:cNvPr id="3" name="TextBox 2"/>
          <p:cNvSpPr txBox="1"/>
          <p:nvPr/>
        </p:nvSpPr>
        <p:spPr>
          <a:xfrm>
            <a:off x="467544" y="1844824"/>
            <a:ext cx="7632848" cy="3970318"/>
          </a:xfrm>
          <a:prstGeom prst="rect">
            <a:avLst/>
          </a:prstGeom>
          <a:noFill/>
        </p:spPr>
        <p:txBody>
          <a:bodyPr wrap="square" rtlCol="0">
            <a:spAutoFit/>
          </a:bodyPr>
          <a:lstStyle/>
          <a:p>
            <a:r>
              <a:rPr lang="en-GB" sz="2400" dirty="0" smtClean="0"/>
              <a:t>Emotional Experience </a:t>
            </a:r>
            <a:r>
              <a:rPr lang="en-GB" dirty="0" smtClean="0"/>
              <a:t>– </a:t>
            </a:r>
            <a:r>
              <a:rPr lang="en-GB" sz="2000" dirty="0" smtClean="0"/>
              <a:t>detached experience of emotions, poor insight</a:t>
            </a:r>
          </a:p>
          <a:p>
            <a:endParaRPr lang="en-GB" dirty="0" smtClean="0"/>
          </a:p>
          <a:p>
            <a:r>
              <a:rPr lang="en-GB" sz="2400" dirty="0" smtClean="0"/>
              <a:t>Controllability </a:t>
            </a:r>
            <a:r>
              <a:rPr lang="en-GB" dirty="0" smtClean="0"/>
              <a:t>– </a:t>
            </a:r>
            <a:r>
              <a:rPr lang="en-GB" sz="2000" dirty="0" smtClean="0"/>
              <a:t>uncontrolled emotional expression</a:t>
            </a:r>
          </a:p>
          <a:p>
            <a:endParaRPr lang="en-GB" dirty="0" smtClean="0"/>
          </a:p>
          <a:p>
            <a:r>
              <a:rPr lang="en-GB" sz="2400" dirty="0" smtClean="0"/>
              <a:t>Avoidance</a:t>
            </a:r>
            <a:r>
              <a:rPr lang="en-GB" dirty="0" smtClean="0"/>
              <a:t> – </a:t>
            </a:r>
            <a:r>
              <a:rPr lang="en-GB" sz="2000" dirty="0" smtClean="0"/>
              <a:t>avoiding unpleasant emotional experience</a:t>
            </a:r>
          </a:p>
          <a:p>
            <a:endParaRPr lang="en-GB" dirty="0" smtClean="0"/>
          </a:p>
          <a:p>
            <a:r>
              <a:rPr lang="en-GB" sz="2400" dirty="0" smtClean="0"/>
              <a:t>Suppression</a:t>
            </a:r>
            <a:r>
              <a:rPr lang="en-GB" dirty="0" smtClean="0"/>
              <a:t> – </a:t>
            </a:r>
            <a:r>
              <a:rPr lang="en-GB" sz="2000" dirty="0" err="1" smtClean="0"/>
              <a:t>controlliing</a:t>
            </a:r>
            <a:r>
              <a:rPr lang="en-GB" sz="2000" dirty="0" smtClean="0"/>
              <a:t> emotional states and their expression</a:t>
            </a:r>
          </a:p>
          <a:p>
            <a:endParaRPr lang="en-GB" dirty="0" smtClean="0"/>
          </a:p>
          <a:p>
            <a:r>
              <a:rPr lang="en-GB" sz="2400" dirty="0" smtClean="0"/>
              <a:t>Signs of  unprocessed emotion </a:t>
            </a:r>
            <a:r>
              <a:rPr lang="en-GB" dirty="0" smtClean="0"/>
              <a:t>– </a:t>
            </a:r>
            <a:r>
              <a:rPr lang="en-GB" sz="2000" dirty="0" smtClean="0"/>
              <a:t>intrusive memories of emotional events</a:t>
            </a:r>
          </a:p>
          <a:p>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3419872" y="1772816"/>
            <a:ext cx="5724128" cy="3908762"/>
          </a:xfrm>
          <a:prstGeom prst="rect">
            <a:avLst/>
          </a:prstGeom>
          <a:noFill/>
          <a:ln w="9525">
            <a:noFill/>
            <a:miter lim="800000"/>
            <a:headEnd/>
            <a:tailEnd/>
          </a:ln>
          <a:effectLst/>
        </p:spPr>
        <p:txBody>
          <a:bodyPr wrap="square">
            <a:spAutoFit/>
          </a:bodyPr>
          <a:lstStyle/>
          <a:p>
            <a:pPr>
              <a:spcBef>
                <a:spcPct val="50000"/>
              </a:spcBef>
            </a:pPr>
            <a:r>
              <a:rPr lang="en-GB" sz="4000" dirty="0" smtClean="0">
                <a:solidFill>
                  <a:srgbClr val="FFFFFF"/>
                </a:solidFill>
              </a:rPr>
              <a:t>	</a:t>
            </a:r>
            <a:r>
              <a:rPr lang="en-GB" sz="4800" dirty="0" smtClean="0"/>
              <a:t>Hans </a:t>
            </a:r>
            <a:r>
              <a:rPr lang="en-GB" sz="4800" dirty="0" err="1"/>
              <a:t>Seyle</a:t>
            </a:r>
            <a:r>
              <a:rPr lang="en-GB" sz="4800" dirty="0"/>
              <a:t> </a:t>
            </a:r>
          </a:p>
          <a:p>
            <a:pPr>
              <a:spcBef>
                <a:spcPct val="50000"/>
              </a:spcBef>
            </a:pPr>
            <a:r>
              <a:rPr lang="en-GB" sz="4000" i="1" dirty="0" smtClean="0"/>
              <a:t>Stress </a:t>
            </a:r>
            <a:r>
              <a:rPr lang="en-GB" sz="4000" i="1" dirty="0"/>
              <a:t>and disease</a:t>
            </a:r>
            <a:r>
              <a:rPr lang="en-GB" sz="4000" dirty="0"/>
              <a:t>, Science, October 1955</a:t>
            </a:r>
          </a:p>
          <a:p>
            <a:pPr>
              <a:spcBef>
                <a:spcPct val="50000"/>
              </a:spcBef>
            </a:pPr>
            <a:r>
              <a:rPr lang="en-GB" sz="4000" i="1" dirty="0" smtClean="0"/>
              <a:t>The </a:t>
            </a:r>
            <a:r>
              <a:rPr lang="en-GB" sz="4000" i="1" dirty="0"/>
              <a:t>Stress of </a:t>
            </a:r>
            <a:r>
              <a:rPr lang="en-GB" sz="4000" i="1" dirty="0" smtClean="0"/>
              <a:t>life </a:t>
            </a:r>
            <a:r>
              <a:rPr lang="en-GB" sz="4000" dirty="0"/>
              <a:t>1956</a:t>
            </a:r>
            <a:r>
              <a:rPr lang="en-GB" sz="4000" dirty="0" smtClean="0"/>
              <a:t>. </a:t>
            </a:r>
            <a:r>
              <a:rPr lang="en-GB" sz="4000" dirty="0"/>
              <a:t>New York</a:t>
            </a:r>
            <a:r>
              <a:rPr lang="en-GB" sz="4000" dirty="0" smtClean="0"/>
              <a:t>; Mc-</a:t>
            </a:r>
            <a:r>
              <a:rPr lang="en-GB" sz="4000" dirty="0" err="1" smtClean="0"/>
              <a:t>Graw</a:t>
            </a:r>
            <a:r>
              <a:rPr lang="en-GB" sz="4000" dirty="0" smtClean="0"/>
              <a:t> </a:t>
            </a:r>
            <a:r>
              <a:rPr lang="en-GB" sz="4000" dirty="0"/>
              <a:t>Hill</a:t>
            </a:r>
          </a:p>
        </p:txBody>
      </p:sp>
      <p:pic>
        <p:nvPicPr>
          <p:cNvPr id="3" name="Picture 2" descr="hans seyle.jpg"/>
          <p:cNvPicPr>
            <a:picLocks noChangeAspect="1"/>
          </p:cNvPicPr>
          <p:nvPr/>
        </p:nvPicPr>
        <p:blipFill>
          <a:blip r:embed="rId2" cstate="print"/>
          <a:stretch>
            <a:fillRect/>
          </a:stretch>
        </p:blipFill>
        <p:spPr>
          <a:xfrm>
            <a:off x="0" y="1628800"/>
            <a:ext cx="3467100" cy="4162425"/>
          </a:xfrm>
          <a:prstGeom prst="rect">
            <a:avLst/>
          </a:prstGeom>
        </p:spPr>
      </p:pic>
      <p:sp>
        <p:nvSpPr>
          <p:cNvPr id="5" name="TextBox 4"/>
          <p:cNvSpPr txBox="1"/>
          <p:nvPr/>
        </p:nvSpPr>
        <p:spPr>
          <a:xfrm>
            <a:off x="395536" y="332656"/>
            <a:ext cx="4392488" cy="1015663"/>
          </a:xfrm>
          <a:prstGeom prst="rect">
            <a:avLst/>
          </a:prstGeom>
          <a:noFill/>
        </p:spPr>
        <p:txBody>
          <a:bodyPr wrap="square" rtlCol="0">
            <a:spAutoFit/>
          </a:bodyPr>
          <a:lstStyle/>
          <a:p>
            <a:r>
              <a:rPr lang="en-GB" sz="6000" dirty="0" smtClean="0"/>
              <a:t>“STRESS”</a:t>
            </a:r>
            <a:endParaRPr lang="en-GB" sz="6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tx1"/>
                </a:solidFill>
              </a:rPr>
              <a:t>Emotional processing as an </a:t>
            </a:r>
            <a:r>
              <a:rPr lang="en-GB" sz="3200" i="1" dirty="0" smtClean="0">
                <a:solidFill>
                  <a:schemeClr val="tx1"/>
                </a:solidFill>
              </a:rPr>
              <a:t>intervening variable</a:t>
            </a:r>
            <a:r>
              <a:rPr lang="en-GB" sz="3200" dirty="0" smtClean="0">
                <a:solidFill>
                  <a:schemeClr val="tx1"/>
                </a:solidFill>
              </a:rPr>
              <a:t> for coping with  stress</a:t>
            </a:r>
            <a:endParaRPr lang="en-GB" sz="3200" dirty="0">
              <a:solidFill>
                <a:schemeClr val="tx1"/>
              </a:solidFill>
            </a:endParaRPr>
          </a:p>
        </p:txBody>
      </p:sp>
      <p:pic>
        <p:nvPicPr>
          <p:cNvPr id="4" name="Content Placeholder 3" descr="In-Between.jpg"/>
          <p:cNvPicPr>
            <a:picLocks noGrp="1" noChangeAspect="1"/>
          </p:cNvPicPr>
          <p:nvPr>
            <p:ph idx="1"/>
          </p:nvPr>
        </p:nvPicPr>
        <p:blipFill>
          <a:blip r:embed="rId2" cstate="print"/>
          <a:stretch>
            <a:fillRect/>
          </a:stretch>
        </p:blipFill>
        <p:spPr>
          <a:xfrm>
            <a:off x="2051720" y="1556792"/>
            <a:ext cx="4968552" cy="457973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Emotional processing as an intervening variable  between</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a:xfrm>
            <a:off x="179512" y="2060848"/>
            <a:ext cx="3168352" cy="410445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683568" y="3068960"/>
            <a:ext cx="1872208" cy="646331"/>
          </a:xfrm>
          <a:prstGeom prst="rect">
            <a:avLst/>
          </a:prstGeom>
          <a:noFill/>
        </p:spPr>
        <p:txBody>
          <a:bodyPr wrap="square" rtlCol="0">
            <a:spAutoFit/>
          </a:bodyPr>
          <a:lstStyle/>
          <a:p>
            <a:r>
              <a:rPr lang="en-GB" sz="3600" dirty="0" smtClean="0"/>
              <a:t>stressor</a:t>
            </a:r>
            <a:endParaRPr lang="en-GB"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smtClean="0"/>
              <a:t>Relationship problem</a:t>
            </a:r>
          </a:p>
        </p:txBody>
      </p:sp>
      <p:pic>
        <p:nvPicPr>
          <p:cNvPr id="41987" name="Content Placeholder 2"/>
          <p:cNvPicPr>
            <a:picLocks noGrp="1" noChangeAspect="1"/>
          </p:cNvPicPr>
          <p:nvPr>
            <p:ph idx="1"/>
          </p:nvPr>
        </p:nvPicPr>
        <p:blipFill>
          <a:blip r:embed="rId2" cstate="print"/>
          <a:srcRect/>
          <a:stretch>
            <a:fillRect/>
          </a:stretch>
        </p:blipFill>
        <p:spPr>
          <a:xfrm>
            <a:off x="1155700" y="1600200"/>
            <a:ext cx="6832600"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smtClean="0"/>
              <a:t>Worsening of symptoms</a:t>
            </a:r>
          </a:p>
        </p:txBody>
      </p:sp>
      <p:pic>
        <p:nvPicPr>
          <p:cNvPr id="40963" name="Content Placeholder 3"/>
          <p:cNvPicPr>
            <a:picLocks noGrp="1" noChangeAspect="1"/>
          </p:cNvPicPr>
          <p:nvPr>
            <p:ph idx="1"/>
          </p:nvPr>
        </p:nvPicPr>
        <p:blipFill>
          <a:blip r:embed="rId2" cstate="print"/>
          <a:srcRect/>
          <a:stretch>
            <a:fillRect/>
          </a:stretch>
        </p:blipFill>
        <p:spPr>
          <a:xfrm>
            <a:off x="2700338" y="1844675"/>
            <a:ext cx="3805237" cy="3960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smtClean="0"/>
              <a:t>Money problems</a:t>
            </a:r>
          </a:p>
        </p:txBody>
      </p:sp>
      <p:pic>
        <p:nvPicPr>
          <p:cNvPr id="43011" name="Content Placeholder 3"/>
          <p:cNvPicPr>
            <a:picLocks noGrp="1" noChangeAspect="1"/>
          </p:cNvPicPr>
          <p:nvPr>
            <p:ph idx="1"/>
          </p:nvPr>
        </p:nvPicPr>
        <p:blipFill>
          <a:blip r:embed="rId2" cstate="print"/>
          <a:srcRect/>
          <a:stretch>
            <a:fillRect/>
          </a:stretch>
        </p:blipFill>
        <p:spPr>
          <a:xfrm>
            <a:off x="2757488" y="2363788"/>
            <a:ext cx="3629025" cy="30003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Emotional processing as an intervening variable  between</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a:xfrm>
            <a:off x="179512" y="2060848"/>
            <a:ext cx="3168352" cy="410445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Connector 6"/>
          <p:cNvSpPr/>
          <p:nvPr/>
        </p:nvSpPr>
        <p:spPr>
          <a:xfrm>
            <a:off x="3635896" y="2636912"/>
            <a:ext cx="1584176" cy="194421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5724128" y="2132856"/>
            <a:ext cx="2952328" cy="403244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solidFill>
                <a:schemeClr val="tx1"/>
              </a:solidFill>
            </a:endParaRPr>
          </a:p>
        </p:txBody>
      </p:sp>
      <p:sp>
        <p:nvSpPr>
          <p:cNvPr id="9" name="TextBox 8"/>
          <p:cNvSpPr txBox="1"/>
          <p:nvPr/>
        </p:nvSpPr>
        <p:spPr>
          <a:xfrm>
            <a:off x="683568" y="3068960"/>
            <a:ext cx="1872208" cy="646331"/>
          </a:xfrm>
          <a:prstGeom prst="rect">
            <a:avLst/>
          </a:prstGeom>
          <a:noFill/>
        </p:spPr>
        <p:txBody>
          <a:bodyPr wrap="square" rtlCol="0">
            <a:spAutoFit/>
          </a:bodyPr>
          <a:lstStyle/>
          <a:p>
            <a:r>
              <a:rPr lang="en-GB" sz="3600" dirty="0" smtClean="0"/>
              <a:t>stressor</a:t>
            </a:r>
            <a:endParaRPr lang="en-GB" sz="3600" dirty="0"/>
          </a:p>
        </p:txBody>
      </p:sp>
      <p:sp>
        <p:nvSpPr>
          <p:cNvPr id="10" name="TextBox 9"/>
          <p:cNvSpPr txBox="1"/>
          <p:nvPr/>
        </p:nvSpPr>
        <p:spPr>
          <a:xfrm>
            <a:off x="6084168" y="2852936"/>
            <a:ext cx="2664296" cy="1754326"/>
          </a:xfrm>
          <a:prstGeom prst="rect">
            <a:avLst/>
          </a:prstGeom>
          <a:noFill/>
        </p:spPr>
        <p:txBody>
          <a:bodyPr wrap="square" rtlCol="0">
            <a:spAutoFit/>
          </a:bodyPr>
          <a:lstStyle/>
          <a:p>
            <a:r>
              <a:rPr lang="en-GB" sz="3600" dirty="0" smtClean="0"/>
              <a:t>Impact on life and symptoms</a:t>
            </a:r>
            <a:endParaRPr lang="en-GB" sz="3600" dirty="0"/>
          </a:p>
        </p:txBody>
      </p:sp>
      <p:sp>
        <p:nvSpPr>
          <p:cNvPr id="11" name="TextBox 10"/>
          <p:cNvSpPr txBox="1"/>
          <p:nvPr/>
        </p:nvSpPr>
        <p:spPr>
          <a:xfrm>
            <a:off x="3707904" y="3140968"/>
            <a:ext cx="1584176" cy="646331"/>
          </a:xfrm>
          <a:prstGeom prst="rect">
            <a:avLst/>
          </a:prstGeom>
          <a:noFill/>
        </p:spPr>
        <p:txBody>
          <a:bodyPr wrap="square" rtlCol="0">
            <a:spAutoFit/>
          </a:bodyPr>
          <a:lstStyle/>
          <a:p>
            <a:r>
              <a:rPr lang="en-GB" b="1" dirty="0" smtClean="0"/>
              <a:t>Emotional processing</a:t>
            </a:r>
            <a:endParaRPr lang="en-GB" b="1" dirty="0"/>
          </a:p>
        </p:txBody>
      </p:sp>
      <p:sp>
        <p:nvSpPr>
          <p:cNvPr id="12" name="Right Arrow 11"/>
          <p:cNvSpPr/>
          <p:nvPr/>
        </p:nvSpPr>
        <p:spPr>
          <a:xfrm>
            <a:off x="2555776" y="321297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5364088" y="3212976"/>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036050" cy="1143000"/>
          </a:xfrm>
        </p:spPr>
        <p:txBody>
          <a:bodyPr/>
          <a:lstStyle/>
          <a:p>
            <a:r>
              <a:rPr lang="en-GB" sz="4000" dirty="0" smtClean="0"/>
              <a:t>Emotional factors impeding adjustment</a:t>
            </a:r>
          </a:p>
        </p:txBody>
      </p:sp>
      <p:sp>
        <p:nvSpPr>
          <p:cNvPr id="3" name="Content Placeholder 2"/>
          <p:cNvSpPr>
            <a:spLocks noGrp="1"/>
          </p:cNvSpPr>
          <p:nvPr>
            <p:ph idx="1"/>
          </p:nvPr>
        </p:nvSpPr>
        <p:spPr/>
        <p:txBody>
          <a:bodyPr/>
          <a:lstStyle/>
          <a:p>
            <a:pPr marL="0" indent="0">
              <a:buFontTx/>
              <a:buNone/>
            </a:pPr>
            <a:r>
              <a:rPr lang="en-GB" dirty="0" smtClean="0"/>
              <a:t>Excessive avoidance of stressful events</a:t>
            </a:r>
          </a:p>
          <a:p>
            <a:pPr marL="0" indent="0">
              <a:buFontTx/>
              <a:buNone/>
            </a:pPr>
            <a:r>
              <a:rPr lang="en-GB" dirty="0" smtClean="0"/>
              <a:t>Suppressing emotional experience  and expression</a:t>
            </a:r>
          </a:p>
          <a:p>
            <a:pPr marL="0" indent="0">
              <a:buFontTx/>
              <a:buNone/>
            </a:pPr>
            <a:r>
              <a:rPr lang="en-GB" dirty="0" smtClean="0"/>
              <a:t>Poor understanding of emotions</a:t>
            </a:r>
          </a:p>
          <a:p>
            <a:pPr marL="0" indent="0">
              <a:buFontTx/>
              <a:buNone/>
            </a:pPr>
            <a:r>
              <a:rPr lang="en-GB" dirty="0" smtClean="0"/>
              <a:t>Poor understanding of stressful events</a:t>
            </a:r>
          </a:p>
          <a:p>
            <a:pPr marL="0" indent="0">
              <a:buFontTx/>
              <a:buNone/>
            </a:pPr>
            <a:r>
              <a:rPr lang="en-GB" dirty="0" err="1" smtClean="0"/>
              <a:t>Mis</a:t>
            </a:r>
            <a:r>
              <a:rPr lang="en-GB" dirty="0" smtClean="0"/>
              <a:t>-appraising emotional experiences</a:t>
            </a:r>
          </a:p>
          <a:p>
            <a:pPr marL="0" indent="0">
              <a:buFontTx/>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79388" y="274638"/>
            <a:ext cx="8856662" cy="1143000"/>
          </a:xfrm>
        </p:spPr>
        <p:txBody>
          <a:bodyPr/>
          <a:lstStyle/>
          <a:p>
            <a:r>
              <a:rPr lang="en-GB" sz="4000" smtClean="0"/>
              <a:t>Emotional factors assisting adjustment</a:t>
            </a:r>
          </a:p>
        </p:txBody>
      </p:sp>
      <p:sp>
        <p:nvSpPr>
          <p:cNvPr id="3" name="Content Placeholder 2"/>
          <p:cNvSpPr>
            <a:spLocks noGrp="1"/>
          </p:cNvSpPr>
          <p:nvPr>
            <p:ph idx="1"/>
          </p:nvPr>
        </p:nvSpPr>
        <p:spPr/>
        <p:txBody>
          <a:bodyPr/>
          <a:lstStyle/>
          <a:p>
            <a:pPr marL="0" indent="0">
              <a:buFontTx/>
              <a:buNone/>
            </a:pPr>
            <a:r>
              <a:rPr lang="en-GB" smtClean="0"/>
              <a:t>Accept and listen to emotions</a:t>
            </a:r>
          </a:p>
          <a:p>
            <a:pPr marL="0" indent="0">
              <a:buFontTx/>
              <a:buNone/>
            </a:pPr>
            <a:r>
              <a:rPr lang="en-GB" smtClean="0"/>
              <a:t>Talk about emotions and events to friend or counsellor</a:t>
            </a:r>
          </a:p>
          <a:p>
            <a:pPr marL="0" indent="0">
              <a:buFontTx/>
              <a:buNone/>
            </a:pPr>
            <a:r>
              <a:rPr lang="en-GB" smtClean="0"/>
              <a:t>Increased understanding of stressful event</a:t>
            </a:r>
          </a:p>
          <a:p>
            <a:pPr marL="0" indent="0">
              <a:buFontTx/>
              <a:buNone/>
            </a:pPr>
            <a:r>
              <a:rPr lang="en-GB" smtClean="0"/>
              <a:t>Increased understanding of emotional life</a:t>
            </a:r>
          </a:p>
          <a:p>
            <a:pPr marL="0" indent="0">
              <a:buFontTx/>
              <a:buNone/>
            </a:pPr>
            <a:r>
              <a:rPr lang="en-GB" smtClean="0"/>
              <a:t>Re-appraising stressful event</a:t>
            </a:r>
          </a:p>
          <a:p>
            <a:pPr marL="0" indent="0">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S-society.JPG"/>
          <p:cNvPicPr>
            <a:picLocks noGrp="1" noChangeAspect="1"/>
          </p:cNvPicPr>
          <p:nvPr>
            <p:ph idx="1"/>
          </p:nvPr>
        </p:nvPicPr>
        <p:blipFill>
          <a:blip r:embed="rId2" cstate="print"/>
          <a:stretch>
            <a:fillRect/>
          </a:stretch>
        </p:blipFill>
        <p:spPr>
          <a:xfrm>
            <a:off x="1979712" y="404664"/>
            <a:ext cx="5112568" cy="398904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MS Register</a:t>
            </a:r>
            <a:endParaRPr lang="en-GB" dirty="0"/>
          </a:p>
        </p:txBody>
      </p:sp>
      <p:pic>
        <p:nvPicPr>
          <p:cNvPr id="4" name="Content Placeholder 3" descr="MS-Register-Feature-Image.jpg"/>
          <p:cNvPicPr>
            <a:picLocks noGrp="1" noChangeAspect="1"/>
          </p:cNvPicPr>
          <p:nvPr>
            <p:ph idx="1"/>
          </p:nvPr>
        </p:nvPicPr>
        <p:blipFill>
          <a:blip r:embed="rId2" cstate="print"/>
          <a:stretch>
            <a:fillRect/>
          </a:stretch>
        </p:blipFill>
        <p:spPr>
          <a:xfrm>
            <a:off x="1074427" y="1600200"/>
            <a:ext cx="6995145"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descr="MPj03828290000[1]"/>
          <p:cNvPicPr>
            <a:picLocks noChangeAspect="1" noChangeArrowheads="1"/>
          </p:cNvPicPr>
          <p:nvPr/>
        </p:nvPicPr>
        <p:blipFill>
          <a:blip r:embed="rId2" cstate="print"/>
          <a:srcRect/>
          <a:stretch>
            <a:fillRect/>
          </a:stretch>
        </p:blipFill>
        <p:spPr bwMode="auto">
          <a:xfrm>
            <a:off x="0" y="0"/>
            <a:ext cx="13681075" cy="6856413"/>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endParaRPr lang="en-US" smtClean="0"/>
          </a:p>
        </p:txBody>
      </p:sp>
      <p:sp>
        <p:nvSpPr>
          <p:cNvPr id="5124" name="Rectangle 3"/>
          <p:cNvSpPr>
            <a:spLocks noGrp="1" noChangeArrowheads="1"/>
          </p:cNvSpPr>
          <p:nvPr>
            <p:ph type="body" idx="1"/>
          </p:nvPr>
        </p:nvSpPr>
        <p:spPr>
          <a:xfrm>
            <a:off x="-25400" y="981075"/>
            <a:ext cx="4741863" cy="4525963"/>
          </a:xfrm>
        </p:spPr>
        <p:txBody>
          <a:bodyPr/>
          <a:lstStyle/>
          <a:p>
            <a:pPr marL="0" indent="0" eaLnBrk="1" hangingPunct="1">
              <a:buFontTx/>
              <a:buNone/>
            </a:pPr>
            <a:r>
              <a:rPr lang="en-US" smtClean="0"/>
              <a:t>“</a:t>
            </a:r>
            <a:r>
              <a:rPr lang="en-US" b="1" i="1" smtClean="0"/>
              <a:t>a stressor</a:t>
            </a:r>
            <a:r>
              <a:rPr lang="en-US" smtClean="0"/>
              <a:t>” is a life event which stretches or strains the individual</a:t>
            </a:r>
          </a:p>
          <a:p>
            <a:pPr marL="0" indent="0" eaLnBrk="1" hangingPunct="1">
              <a:buFontTx/>
              <a:buNone/>
            </a:pPr>
            <a:endParaRPr lang="en-US" smtClean="0"/>
          </a:p>
          <a:p>
            <a:pPr marL="0" indent="0" eaLnBrk="1" hangingPunct="1">
              <a:buFontTx/>
              <a:buNone/>
            </a:pPr>
            <a:r>
              <a:rPr lang="en-US" b="1" i="1" smtClean="0"/>
              <a:t>“stress” </a:t>
            </a:r>
            <a:r>
              <a:rPr lang="en-US" smtClean="0"/>
              <a:t>is the biological or psychological change in the individual as a result of the “stressor”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MS Register</a:t>
            </a:r>
            <a:endParaRPr lang="en-GB" dirty="0"/>
          </a:p>
        </p:txBody>
      </p:sp>
      <p:sp>
        <p:nvSpPr>
          <p:cNvPr id="3" name="Content Placeholder 2"/>
          <p:cNvSpPr>
            <a:spLocks noGrp="1"/>
          </p:cNvSpPr>
          <p:nvPr>
            <p:ph idx="1"/>
          </p:nvPr>
        </p:nvSpPr>
        <p:spPr/>
        <p:txBody>
          <a:bodyPr/>
          <a:lstStyle/>
          <a:p>
            <a:pPr>
              <a:buNone/>
            </a:pPr>
            <a:r>
              <a:rPr lang="en-GB" dirty="0" smtClean="0"/>
              <a:t>Emotional Processing scale</a:t>
            </a:r>
          </a:p>
          <a:p>
            <a:pPr>
              <a:buNone/>
            </a:pPr>
            <a:r>
              <a:rPr lang="en-GB" dirty="0" smtClean="0"/>
              <a:t>Psychological symptoms</a:t>
            </a:r>
          </a:p>
          <a:p>
            <a:pPr>
              <a:buNone/>
            </a:pPr>
            <a:r>
              <a:rPr lang="en-GB" dirty="0" smtClean="0"/>
              <a:t>MS symptoms</a:t>
            </a:r>
          </a:p>
          <a:p>
            <a:pPr>
              <a:buNone/>
            </a:pPr>
            <a:r>
              <a:rPr lang="en-GB" dirty="0" smtClean="0"/>
              <a:t>Quality of life</a:t>
            </a:r>
          </a:p>
          <a:p>
            <a:pPr>
              <a:buNone/>
            </a:pPr>
            <a:r>
              <a:rPr lang="en-GB" dirty="0" smtClean="0"/>
              <a:t>	</a:t>
            </a:r>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should help to clarify the intervening role of emotional processing in MS</a:t>
            </a:r>
            <a:endParaRPr lang="en-GB" sz="3200" dirty="0"/>
          </a:p>
        </p:txBody>
      </p:sp>
      <p:pic>
        <p:nvPicPr>
          <p:cNvPr id="4" name="Content Placeholder 3" descr="In-Between.jpg"/>
          <p:cNvPicPr>
            <a:picLocks noGrp="1" noChangeAspect="1"/>
          </p:cNvPicPr>
          <p:nvPr>
            <p:ph idx="1"/>
          </p:nvPr>
        </p:nvPicPr>
        <p:blipFill>
          <a:blip r:embed="rId2" cstate="print"/>
          <a:stretch>
            <a:fillRect/>
          </a:stretch>
        </p:blipFill>
        <p:spPr>
          <a:xfrm>
            <a:off x="2123728" y="1556792"/>
            <a:ext cx="5112568" cy="47525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k.jpeg"/>
          <p:cNvPicPr>
            <a:picLocks noGrp="1" noChangeAspect="1"/>
          </p:cNvPicPr>
          <p:nvPr>
            <p:ph idx="1"/>
          </p:nvPr>
        </p:nvPicPr>
        <p:blipFill>
          <a:blip r:embed="rId2" cstate="print"/>
          <a:stretch>
            <a:fillRect/>
          </a:stretch>
        </p:blipFill>
        <p:spPr>
          <a:xfrm>
            <a:off x="2483768" y="404664"/>
            <a:ext cx="4536503" cy="590465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irds"/>
          <p:cNvPicPr>
            <a:picLocks noChangeAspect="1" noChangeArrowheads="1"/>
          </p:cNvPicPr>
          <p:nvPr/>
        </p:nvPicPr>
        <p:blipFill>
          <a:blip r:embed="rId2" cstate="print"/>
          <a:srcRect/>
          <a:stretch>
            <a:fillRect/>
          </a:stretch>
        </p:blipFill>
        <p:spPr bwMode="auto">
          <a:xfrm>
            <a:off x="2051050" y="0"/>
            <a:ext cx="4865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Grp="1" noChangeArrowheads="1"/>
          </p:cNvSpPr>
          <p:nvPr>
            <p:ph type="subTitle" idx="1"/>
          </p:nvPr>
        </p:nvSpPr>
        <p:spPr>
          <a:xfrm>
            <a:off x="0" y="1268413"/>
            <a:ext cx="9144000" cy="647700"/>
          </a:xfrm>
          <a:solidFill>
            <a:srgbClr val="6666FF"/>
          </a:solidFill>
        </p:spPr>
        <p:txBody>
          <a:bodyPr/>
          <a:lstStyle/>
          <a:p>
            <a:pPr algn="l" eaLnBrk="1" hangingPunct="1"/>
            <a:r>
              <a:rPr lang="en-GB" dirty="0" smtClean="0"/>
              <a:t>         Biological impact of Stress</a:t>
            </a:r>
          </a:p>
        </p:txBody>
      </p:sp>
      <p:sp>
        <p:nvSpPr>
          <p:cNvPr id="9221" name="Text Box 6"/>
          <p:cNvSpPr txBox="1">
            <a:spLocks noChangeArrowheads="1"/>
          </p:cNvSpPr>
          <p:nvPr/>
        </p:nvSpPr>
        <p:spPr bwMode="auto">
          <a:xfrm>
            <a:off x="6516688" y="6237288"/>
            <a:ext cx="2232025" cy="369332"/>
          </a:xfrm>
          <a:prstGeom prst="rect">
            <a:avLst/>
          </a:prstGeom>
          <a:solidFill>
            <a:srgbClr val="333399"/>
          </a:solidFill>
          <a:ln w="28575">
            <a:solidFill>
              <a:srgbClr val="333399"/>
            </a:solidFill>
            <a:miter lim="800000"/>
            <a:headEnd/>
            <a:tailEnd/>
          </a:ln>
          <a:effectLst/>
        </p:spPr>
        <p:txBody>
          <a:bodyPr>
            <a:spAutoFit/>
          </a:bodyPr>
          <a:lstStyle/>
          <a:p>
            <a:pPr algn="ctr">
              <a:spcBef>
                <a:spcPct val="50000"/>
              </a:spcBef>
            </a:pPr>
            <a:r>
              <a:rPr lang="en-GB" dirty="0">
                <a:solidFill>
                  <a:schemeClr val="bg1"/>
                </a:solidFill>
              </a:rPr>
              <a:t>(Cohen et al 2008)</a:t>
            </a:r>
          </a:p>
        </p:txBody>
      </p:sp>
      <p:pic>
        <p:nvPicPr>
          <p:cNvPr id="9222" name="Picture 7" descr="j0407444"/>
          <p:cNvPicPr>
            <a:picLocks noChangeAspect="1" noChangeArrowheads="1"/>
          </p:cNvPicPr>
          <p:nvPr/>
        </p:nvPicPr>
        <p:blipFill>
          <a:blip r:embed="rId2" cstate="print"/>
          <a:srcRect/>
          <a:stretch>
            <a:fillRect/>
          </a:stretch>
        </p:blipFill>
        <p:spPr bwMode="auto">
          <a:xfrm>
            <a:off x="0" y="1268413"/>
            <a:ext cx="971550" cy="647700"/>
          </a:xfrm>
          <a:prstGeom prst="rect">
            <a:avLst/>
          </a:prstGeom>
          <a:noFill/>
          <a:ln w="9525">
            <a:noFill/>
            <a:miter lim="800000"/>
            <a:headEnd/>
            <a:tailEnd/>
          </a:ln>
        </p:spPr>
      </p:pic>
      <p:sp>
        <p:nvSpPr>
          <p:cNvPr id="9223" name="Text Box 8"/>
          <p:cNvSpPr txBox="1">
            <a:spLocks noChangeArrowheads="1"/>
          </p:cNvSpPr>
          <p:nvPr/>
        </p:nvSpPr>
        <p:spPr bwMode="auto">
          <a:xfrm>
            <a:off x="900113" y="2708275"/>
            <a:ext cx="7848600" cy="3444875"/>
          </a:xfrm>
          <a:prstGeom prst="rect">
            <a:avLst/>
          </a:prstGeom>
          <a:noFill/>
          <a:ln w="9525">
            <a:noFill/>
            <a:miter lim="800000"/>
            <a:headEnd/>
            <a:tailEnd/>
          </a:ln>
          <a:effectLst/>
        </p:spPr>
        <p:txBody>
          <a:bodyPr>
            <a:spAutoFit/>
          </a:bodyPr>
          <a:lstStyle/>
          <a:p>
            <a:pPr>
              <a:spcBef>
                <a:spcPct val="50000"/>
              </a:spcBef>
              <a:buFontTx/>
              <a:buChar char="•"/>
            </a:pPr>
            <a:r>
              <a:rPr lang="en-GB" sz="2000"/>
              <a:t>  Lowers immune functioning (DeRijk et al 1997)</a:t>
            </a:r>
          </a:p>
          <a:p>
            <a:pPr>
              <a:spcBef>
                <a:spcPct val="50000"/>
              </a:spcBef>
              <a:buFontTx/>
              <a:buChar char="•"/>
            </a:pPr>
            <a:r>
              <a:rPr lang="en-GB" sz="2000"/>
              <a:t>  Slows the rate of wound healing (Keicott-Glaser et al 1998)</a:t>
            </a:r>
          </a:p>
          <a:p>
            <a:pPr>
              <a:spcBef>
                <a:spcPct val="50000"/>
              </a:spcBef>
              <a:buFontTx/>
              <a:buChar char="•"/>
            </a:pPr>
            <a:r>
              <a:rPr lang="en-GB" sz="2000"/>
              <a:t>  Diminishes the effect of vaccines (Glaser et al 2000)</a:t>
            </a:r>
          </a:p>
          <a:p>
            <a:pPr>
              <a:spcBef>
                <a:spcPct val="50000"/>
              </a:spcBef>
              <a:buFontTx/>
              <a:buChar char="•"/>
            </a:pPr>
            <a:r>
              <a:rPr lang="en-GB" sz="2000"/>
              <a:t>  Reduces the gene expression of growth hormone in blood cells</a:t>
            </a:r>
            <a:br>
              <a:rPr lang="en-GB" sz="2000"/>
            </a:br>
            <a:r>
              <a:rPr lang="en-GB" sz="2000"/>
              <a:t>   (Malarkey et al 1976)</a:t>
            </a:r>
          </a:p>
          <a:p>
            <a:pPr>
              <a:spcBef>
                <a:spcPct val="50000"/>
              </a:spcBef>
              <a:buFontTx/>
              <a:buChar char="•"/>
            </a:pPr>
            <a:r>
              <a:rPr lang="en-GB" sz="2000"/>
              <a:t>  Induces DNA damage (Dimitroglon et al 2003)</a:t>
            </a:r>
          </a:p>
          <a:p>
            <a:pPr>
              <a:spcBef>
                <a:spcPct val="50000"/>
              </a:spcBef>
              <a:buFontTx/>
              <a:buChar char="•"/>
            </a:pPr>
            <a:r>
              <a:rPr lang="en-GB" sz="2000"/>
              <a:t>  Affects the accuracy of DNA repair (Cohen et al 2000)</a:t>
            </a:r>
          </a:p>
          <a:p>
            <a:pPr>
              <a:spcBef>
                <a:spcPct val="50000"/>
              </a:spcBef>
              <a:buFontTx/>
              <a:buChar char="•"/>
            </a:pP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ature 2.jpg"/>
          <p:cNvPicPr>
            <a:picLocks noChangeAspect="1"/>
          </p:cNvPicPr>
          <p:nvPr/>
        </p:nvPicPr>
        <p:blipFill>
          <a:blip r:embed="rId2" cstate="print"/>
          <a:stretch>
            <a:fillRect/>
          </a:stretch>
        </p:blipFill>
        <p:spPr>
          <a:xfrm>
            <a:off x="0" y="-531440"/>
            <a:ext cx="9395520" cy="6470576"/>
          </a:xfrm>
          <a:prstGeom prst="rect">
            <a:avLst/>
          </a:prstGeom>
        </p:spPr>
      </p:pic>
      <p:sp>
        <p:nvSpPr>
          <p:cNvPr id="3074" name="Title 1"/>
          <p:cNvSpPr>
            <a:spLocks noGrp="1"/>
          </p:cNvSpPr>
          <p:nvPr>
            <p:ph type="ctrTitle"/>
          </p:nvPr>
        </p:nvSpPr>
        <p:spPr>
          <a:xfrm>
            <a:off x="0" y="1052736"/>
            <a:ext cx="5796136" cy="1470025"/>
          </a:xfrm>
        </p:spPr>
        <p:txBody>
          <a:bodyPr/>
          <a:lstStyle/>
          <a:p>
            <a:pPr eaLnBrk="1" hangingPunct="1"/>
            <a:r>
              <a:rPr lang="en-GB" sz="5400" b="1" dirty="0" smtClean="0">
                <a:solidFill>
                  <a:schemeClr val="tx1"/>
                </a:solidFill>
              </a:rPr>
              <a:t>Stress signature</a:t>
            </a:r>
          </a:p>
        </p:txBody>
      </p:sp>
      <p:sp>
        <p:nvSpPr>
          <p:cNvPr id="3075" name="Subtitle 2"/>
          <p:cNvSpPr>
            <a:spLocks noGrp="1"/>
          </p:cNvSpPr>
          <p:nvPr>
            <p:ph type="subTitle" idx="1"/>
          </p:nvPr>
        </p:nvSpPr>
        <p:spPr>
          <a:xfrm>
            <a:off x="0" y="5105400"/>
            <a:ext cx="8569325" cy="1752600"/>
          </a:xfrm>
        </p:spPr>
        <p:txBody>
          <a:bodyPr/>
          <a:lstStyle/>
          <a:p>
            <a:pPr eaLnBrk="1" hangingPunct="1"/>
            <a:r>
              <a:rPr lang="en-GB" sz="4000" b="1" dirty="0" smtClean="0"/>
              <a:t>Each illness has its own “stress signature</a:t>
            </a:r>
            <a:r>
              <a:rPr lang="en-GB"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cancer.jpeg"/>
          <p:cNvPicPr>
            <a:picLocks noGrp="1" noChangeAspect="1"/>
          </p:cNvPicPr>
          <p:nvPr>
            <p:ph idx="1"/>
          </p:nvPr>
        </p:nvPicPr>
        <p:blipFill>
          <a:blip r:embed="rId2" cstate="print"/>
          <a:stretch>
            <a:fillRect/>
          </a:stretch>
        </p:blipFill>
        <p:spPr>
          <a:xfrm>
            <a:off x="611560" y="692696"/>
            <a:ext cx="5112568" cy="4176464"/>
          </a:xfrm>
        </p:spPr>
      </p:pic>
      <p:sp>
        <p:nvSpPr>
          <p:cNvPr id="5" name="TextBox 4"/>
          <p:cNvSpPr txBox="1"/>
          <p:nvPr/>
        </p:nvSpPr>
        <p:spPr>
          <a:xfrm>
            <a:off x="6156176" y="1844824"/>
            <a:ext cx="2592288" cy="369332"/>
          </a:xfrm>
          <a:prstGeom prst="rect">
            <a:avLst/>
          </a:prstGeom>
          <a:noFill/>
        </p:spPr>
        <p:txBody>
          <a:bodyPr wrap="square" rtlCol="0">
            <a:spAutoFit/>
          </a:bodyPr>
          <a:lstStyle/>
          <a:p>
            <a:endParaRPr lang="en-GB" dirty="0"/>
          </a:p>
        </p:txBody>
      </p:sp>
      <p:sp>
        <p:nvSpPr>
          <p:cNvPr id="7" name="TextBox 6"/>
          <p:cNvSpPr txBox="1"/>
          <p:nvPr/>
        </p:nvSpPr>
        <p:spPr>
          <a:xfrm>
            <a:off x="5724128" y="908720"/>
            <a:ext cx="2592288" cy="461665"/>
          </a:xfrm>
          <a:prstGeom prst="rect">
            <a:avLst/>
          </a:prstGeom>
          <a:noFill/>
        </p:spPr>
        <p:txBody>
          <a:bodyPr wrap="square" rtlCol="0">
            <a:spAutoFit/>
          </a:bodyPr>
          <a:lstStyle/>
          <a:p>
            <a:r>
              <a:rPr lang="en-GB" sz="2400" dirty="0" smtClean="0"/>
              <a:t>diagnosis</a:t>
            </a:r>
            <a:endParaRPr lang="en-GB" sz="2400" dirty="0"/>
          </a:p>
        </p:txBody>
      </p:sp>
      <p:sp>
        <p:nvSpPr>
          <p:cNvPr id="8" name="TextBox 7"/>
          <p:cNvSpPr txBox="1"/>
          <p:nvPr/>
        </p:nvSpPr>
        <p:spPr>
          <a:xfrm>
            <a:off x="5724128" y="1556792"/>
            <a:ext cx="2664296" cy="461665"/>
          </a:xfrm>
          <a:prstGeom prst="rect">
            <a:avLst/>
          </a:prstGeom>
          <a:noFill/>
        </p:spPr>
        <p:txBody>
          <a:bodyPr wrap="square" rtlCol="0">
            <a:spAutoFit/>
          </a:bodyPr>
          <a:lstStyle/>
          <a:p>
            <a:r>
              <a:rPr lang="en-GB" sz="2400" dirty="0" smtClean="0"/>
              <a:t>Chemo-therapy</a:t>
            </a:r>
            <a:endParaRPr lang="en-GB" sz="2400" dirty="0"/>
          </a:p>
        </p:txBody>
      </p:sp>
      <p:sp>
        <p:nvSpPr>
          <p:cNvPr id="9" name="TextBox 8"/>
          <p:cNvSpPr txBox="1"/>
          <p:nvPr/>
        </p:nvSpPr>
        <p:spPr>
          <a:xfrm>
            <a:off x="5724128" y="2060848"/>
            <a:ext cx="2664296" cy="461665"/>
          </a:xfrm>
          <a:prstGeom prst="rect">
            <a:avLst/>
          </a:prstGeom>
          <a:noFill/>
        </p:spPr>
        <p:txBody>
          <a:bodyPr wrap="square" rtlCol="0">
            <a:spAutoFit/>
          </a:bodyPr>
          <a:lstStyle/>
          <a:p>
            <a:r>
              <a:rPr lang="en-GB" sz="2400" dirty="0" smtClean="0"/>
              <a:t>Hair loss</a:t>
            </a:r>
            <a:endParaRPr lang="en-GB" sz="2400" dirty="0"/>
          </a:p>
        </p:txBody>
      </p:sp>
      <p:sp>
        <p:nvSpPr>
          <p:cNvPr id="10" name="TextBox 9"/>
          <p:cNvSpPr txBox="1"/>
          <p:nvPr/>
        </p:nvSpPr>
        <p:spPr>
          <a:xfrm>
            <a:off x="5724128" y="2636912"/>
            <a:ext cx="2664296" cy="461665"/>
          </a:xfrm>
          <a:prstGeom prst="rect">
            <a:avLst/>
          </a:prstGeom>
          <a:noFill/>
        </p:spPr>
        <p:txBody>
          <a:bodyPr wrap="square" rtlCol="0">
            <a:spAutoFit/>
          </a:bodyPr>
          <a:lstStyle/>
          <a:p>
            <a:r>
              <a:rPr lang="en-GB" sz="2400" dirty="0" smtClean="0"/>
              <a:t>surgery</a:t>
            </a:r>
            <a:endParaRPr lang="en-GB" sz="2400" dirty="0"/>
          </a:p>
        </p:txBody>
      </p:sp>
      <p:sp>
        <p:nvSpPr>
          <p:cNvPr id="11" name="TextBox 10"/>
          <p:cNvSpPr txBox="1"/>
          <p:nvPr/>
        </p:nvSpPr>
        <p:spPr>
          <a:xfrm>
            <a:off x="5724128" y="3284984"/>
            <a:ext cx="2448272" cy="461665"/>
          </a:xfrm>
          <a:prstGeom prst="rect">
            <a:avLst/>
          </a:prstGeom>
          <a:noFill/>
        </p:spPr>
        <p:txBody>
          <a:bodyPr wrap="square" rtlCol="0">
            <a:spAutoFit/>
          </a:bodyPr>
          <a:lstStyle/>
          <a:p>
            <a:r>
              <a:rPr lang="en-GB" sz="2400" dirty="0" smtClean="0"/>
              <a:t>radio -therapy</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dirty="0" smtClean="0">
                <a:solidFill>
                  <a:schemeClr val="tx1"/>
                </a:solidFill>
              </a:rPr>
              <a:t>The Journey of the Person with MS</a:t>
            </a:r>
          </a:p>
        </p:txBody>
      </p:sp>
      <p:pic>
        <p:nvPicPr>
          <p:cNvPr id="11267" name="Content Placeholder 3"/>
          <p:cNvPicPr>
            <a:picLocks noGrp="1" noChangeAspect="1"/>
          </p:cNvPicPr>
          <p:nvPr>
            <p:ph idx="1"/>
          </p:nvPr>
        </p:nvPicPr>
        <p:blipFill>
          <a:blip r:embed="rId2" cstate="print"/>
          <a:srcRect/>
          <a:stretch>
            <a:fillRect/>
          </a:stretch>
        </p:blipFill>
        <p:spPr>
          <a:xfrm>
            <a:off x="900113" y="1700213"/>
            <a:ext cx="7343775" cy="47529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b="1" dirty="0" smtClean="0">
                <a:solidFill>
                  <a:schemeClr val="tx1"/>
                </a:solidFill>
              </a:rPr>
              <a:t>Receiving a diagnosis of MS</a:t>
            </a:r>
          </a:p>
        </p:txBody>
      </p:sp>
      <p:pic>
        <p:nvPicPr>
          <p:cNvPr id="4" name="Content Placeholder 3" descr="diagnosis.jpg"/>
          <p:cNvPicPr>
            <a:picLocks noGrp="1" noChangeAspect="1"/>
          </p:cNvPicPr>
          <p:nvPr>
            <p:ph idx="1"/>
          </p:nvPr>
        </p:nvPicPr>
        <p:blipFill>
          <a:blip r:embed="rId3" cstate="print"/>
          <a:stretch>
            <a:fillRect/>
          </a:stretch>
        </p:blipFill>
        <p:spPr>
          <a:xfrm>
            <a:off x="2123728" y="1628800"/>
            <a:ext cx="4536504" cy="403244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4579</TotalTime>
  <Words>642</Words>
  <Application>Microsoft Office PowerPoint</Application>
  <PresentationFormat>On-screen Show (4:3)</PresentationFormat>
  <Paragraphs>154</Paragraphs>
  <Slides>45</Slides>
  <Notes>2</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45</vt:i4>
      </vt:variant>
    </vt:vector>
  </HeadingPairs>
  <TitlesOfParts>
    <vt:vector size="47" baseType="lpstr">
      <vt:lpstr>Default Design</vt:lpstr>
      <vt:lpstr>1_Default Design</vt:lpstr>
      <vt:lpstr>   Stress and Emotions in Multiple Sclerosis/ sclerose en plaques</vt:lpstr>
      <vt:lpstr>Summary of talk</vt:lpstr>
      <vt:lpstr>Slide 3</vt:lpstr>
      <vt:lpstr>Slide 4</vt:lpstr>
      <vt:lpstr>Slide 5</vt:lpstr>
      <vt:lpstr>Stress signature</vt:lpstr>
      <vt:lpstr>Slide 7</vt:lpstr>
      <vt:lpstr>The Journey of the Person with MS</vt:lpstr>
      <vt:lpstr>Receiving a diagnosis of MS</vt:lpstr>
      <vt:lpstr>Why me?</vt:lpstr>
      <vt:lpstr>Why me?</vt:lpstr>
      <vt:lpstr>Shattering the Assumptive World</vt:lpstr>
      <vt:lpstr>Unpleasant symptoms</vt:lpstr>
      <vt:lpstr>Unpleasant Symptoms</vt:lpstr>
      <vt:lpstr>unpleasant</vt:lpstr>
      <vt:lpstr>unpredictable</vt:lpstr>
      <vt:lpstr>uncontrollable</vt:lpstr>
      <vt:lpstr>need to adjust after each attack</vt:lpstr>
      <vt:lpstr>Overall the “stress load” for the person with MS is very high</vt:lpstr>
      <vt:lpstr>Do stressful life events cause exacerbations in MS?</vt:lpstr>
      <vt:lpstr>Meta-analysis of 14 studies of stressful life events and exacerbation in MS Mohr,Hart,Julian,Cox and Pelletier 2004</vt:lpstr>
      <vt:lpstr>Slide 22</vt:lpstr>
      <vt:lpstr>Question?</vt:lpstr>
      <vt:lpstr>Slide 24</vt:lpstr>
      <vt:lpstr>Factors assisting Psychological Adjustment</vt:lpstr>
      <vt:lpstr>Slide 26</vt:lpstr>
      <vt:lpstr>Worldwide EPS-25 Translations</vt:lpstr>
      <vt:lpstr>Slide 28</vt:lpstr>
      <vt:lpstr>Slide 29</vt:lpstr>
      <vt:lpstr>Emotional processing as an intervening variable for coping with  stress</vt:lpstr>
      <vt:lpstr>Emotional processing as an intervening variable  between..</vt:lpstr>
      <vt:lpstr>Relationship problem</vt:lpstr>
      <vt:lpstr>Worsening of symptoms</vt:lpstr>
      <vt:lpstr>Money problems</vt:lpstr>
      <vt:lpstr>Emotional processing as an intervening variable  between..</vt:lpstr>
      <vt:lpstr>Emotional factors impeding adjustment</vt:lpstr>
      <vt:lpstr>Emotional factors assisting adjustment</vt:lpstr>
      <vt:lpstr>Slide 38</vt:lpstr>
      <vt:lpstr>UK MS Register</vt:lpstr>
      <vt:lpstr>UK MS Register</vt:lpstr>
      <vt:lpstr>should help to clarify the intervening role of emotional processing in MS</vt:lpstr>
      <vt:lpstr>Slide 42</vt:lpstr>
      <vt:lpstr>Slide 43</vt:lpstr>
      <vt:lpstr>Slide 44</vt:lpstr>
      <vt:lpstr>Slide 45</vt:lpstr>
    </vt:vector>
  </TitlesOfParts>
  <Company>Poole Hospital NHS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dawn.stevens</dc:creator>
  <cp:lastModifiedBy>rbaker</cp:lastModifiedBy>
  <cp:revision>142</cp:revision>
  <cp:lastPrinted>2013-02-20T10:04:37Z</cp:lastPrinted>
  <dcterms:created xsi:type="dcterms:W3CDTF">2008-11-28T10:30:15Z</dcterms:created>
  <dcterms:modified xsi:type="dcterms:W3CDTF">2014-07-09T21:01:17Z</dcterms:modified>
</cp:coreProperties>
</file>