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258" r:id="rId4"/>
    <p:sldId id="263" r:id="rId5"/>
    <p:sldId id="264" r:id="rId6"/>
    <p:sldId id="265" r:id="rId7"/>
    <p:sldId id="262" r:id="rId8"/>
    <p:sldId id="266" r:id="rId9"/>
    <p:sldId id="276" r:id="rId10"/>
    <p:sldId id="267" r:id="rId11"/>
    <p:sldId id="268" r:id="rId12"/>
    <p:sldId id="269" r:id="rId13"/>
    <p:sldId id="270" r:id="rId14"/>
    <p:sldId id="271" r:id="rId15"/>
    <p:sldId id="273" r:id="rId16"/>
    <p:sldId id="272" r:id="rId17"/>
    <p:sldId id="278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4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68BFA-EB5B-4B82-A095-0F9ED9D67F2C}" type="datetimeFigureOut">
              <a:rPr lang="en-GB" smtClean="0"/>
              <a:pPr/>
              <a:t>21/12/2015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0135D-11FB-4556-A5F6-4F353D9914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031159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92A3A-B8CB-4AD0-9016-A396EF82AF81}" type="datetimeFigureOut">
              <a:rPr lang="en-GB" smtClean="0"/>
              <a:pPr/>
              <a:t>21/12/2015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9047D-77D3-4EFD-B092-8F32F1E6BE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704882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9047D-77D3-4EFD-B092-8F32F1E6BE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9313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1463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0C87595-4D6C-41F0-AD00-12807D5BA9F2}" type="slidenum">
              <a:rPr lang="en-GB" altLang="en-US" sz="1100" smtClean="0">
                <a:latin typeface="Swis721 Lt BT"/>
              </a:rPr>
              <a:pPr>
                <a:spcBef>
                  <a:spcPct val="0"/>
                </a:spcBef>
              </a:pPr>
              <a:t>8</a:t>
            </a:fld>
            <a:endParaRPr lang="en-GB" altLang="en-US" sz="1100" smtClean="0">
              <a:latin typeface="Swis721 Lt BT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4253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2BAF-C724-43C6-9C0C-5F921B90A37D}" type="datetime1">
              <a:rPr lang="en-GB" smtClean="0"/>
              <a:pPr/>
              <a:t>21/12/2015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96EF-093A-4183-B4BF-611FEA421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6D1F-B9C4-49BF-967E-1795D2C46F43}" type="datetime1">
              <a:rPr lang="en-GB" smtClean="0"/>
              <a:pPr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96EF-093A-4183-B4BF-611FEA421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8D83-4EE3-474C-BDD0-9E930AA58B37}" type="datetime1">
              <a:rPr lang="en-GB" smtClean="0"/>
              <a:pPr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96EF-093A-4183-B4BF-611FEA421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BCE0-3CA3-4199-8F30-61C5C8A66FB7}" type="datetime1">
              <a:rPr lang="en-GB" smtClean="0"/>
              <a:pPr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96EF-093A-4183-B4BF-611FEA421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1012-EC57-42BE-9EE4-A5C6673C751A}" type="datetime1">
              <a:rPr lang="en-GB" smtClean="0"/>
              <a:pPr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96EF-093A-4183-B4BF-611FEA421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E39-D78F-4464-9A74-882FC727568E}" type="datetime1">
              <a:rPr lang="en-GB" smtClean="0"/>
              <a:pPr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96EF-093A-4183-B4BF-611FEA421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16E0-1674-48B4-8FEB-9CF8C66E1A20}" type="datetime1">
              <a:rPr lang="en-GB" smtClean="0"/>
              <a:pPr/>
              <a:t>21/12/2015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96EF-093A-4183-B4BF-611FEA421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8910-1D06-49E1-811D-3D3FE13C59BF}" type="datetime1">
              <a:rPr lang="en-GB" smtClean="0"/>
              <a:pPr/>
              <a:t>21/12/2015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96EF-093A-4183-B4BF-611FEA421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FE3C-8483-4DDE-9C7D-C708F1AFF304}" type="datetime1">
              <a:rPr lang="en-GB" smtClean="0"/>
              <a:pPr/>
              <a:t>21/12/2015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96EF-093A-4183-B4BF-611FEA421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C5F-C573-4776-8103-D7AAD40A8440}" type="datetime1">
              <a:rPr lang="en-GB" smtClean="0"/>
              <a:pPr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96EF-093A-4183-B4BF-611FEA421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0DBF-AFF1-4190-B91E-B7C2135A256A}" type="datetime1">
              <a:rPr lang="en-GB" smtClean="0"/>
              <a:pPr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2A96EF-093A-4183-B4BF-611FEA421D7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7194F3-A108-471D-A86E-320B4804503B}" type="datetime1">
              <a:rPr lang="en-GB" smtClean="0"/>
              <a:pPr/>
              <a:t>21/12/2015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2A96EF-093A-4183-B4BF-611FEA421D77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052736"/>
            <a:ext cx="8229600" cy="2147664"/>
          </a:xfrm>
          <a:ln w="28575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n-GB" sz="3600" cap="none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Emotional processing in patients with psychogenic non-epileptic seizures and the implications for treatment</a:t>
            </a:r>
            <a:endParaRPr lang="en-GB" sz="3600" cap="none" dirty="0"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861048"/>
            <a:ext cx="8280920" cy="1752600"/>
          </a:xfrm>
          <a:ln w="1905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85000" lnSpcReduction="20000"/>
          </a:bodyPr>
          <a:lstStyle/>
          <a:p>
            <a:pPr algn="l"/>
            <a:r>
              <a:rPr lang="en-GB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Stephanie Howlett     	Sheffield Teaching Hospitals NHS Foundation Trust</a:t>
            </a:r>
          </a:p>
          <a:p>
            <a:pPr algn="l"/>
            <a:endParaRPr lang="en-GB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 Markus Reuber    	Academic Neurology Unit, University of Sheffield</a:t>
            </a:r>
          </a:p>
          <a:p>
            <a:pPr algn="l"/>
            <a:endParaRPr lang="en-GB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Barbora Novakova    	University of Sheffield </a:t>
            </a:r>
          </a:p>
          <a:p>
            <a:pPr algn="l"/>
            <a:endParaRPr lang="en-GB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Isobel Williams 		 University of Sheffield </a:t>
            </a:r>
            <a:endParaRPr lang="en-GB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3066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/>
              <a:t>Emotion processing and PNES: a cross-sectional comparison of patients and healthy controls</a:t>
            </a:r>
            <a:r>
              <a:rPr lang="en-GB" sz="2800" b="1" baseline="30000" dirty="0" smtClean="0"/>
              <a:t>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tx2"/>
                </a:solidFill>
              </a:rPr>
              <a:t>To describe the EP styles of PNES patients(n=50) compared to healthy controls (n=224)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chemeClr val="tx2"/>
                </a:solidFill>
              </a:rPr>
              <a:t>T</a:t>
            </a:r>
            <a:r>
              <a:rPr lang="en-GB" sz="2400" dirty="0" smtClean="0">
                <a:solidFill>
                  <a:schemeClr val="tx2"/>
                </a:solidFill>
              </a:rPr>
              <a:t>o </a:t>
            </a:r>
            <a:r>
              <a:rPr lang="en-GB" sz="2400" dirty="0">
                <a:solidFill>
                  <a:schemeClr val="tx2"/>
                </a:solidFill>
              </a:rPr>
              <a:t>explore associations of </a:t>
            </a:r>
            <a:r>
              <a:rPr lang="en-GB" sz="2400" dirty="0" smtClean="0">
                <a:solidFill>
                  <a:schemeClr val="tx2"/>
                </a:solidFill>
              </a:rPr>
              <a:t>EP </a:t>
            </a:r>
            <a:r>
              <a:rPr lang="en-GB" sz="2400" dirty="0">
                <a:solidFill>
                  <a:schemeClr val="tx2"/>
                </a:solidFill>
              </a:rPr>
              <a:t>with other psychological measures and seizure </a:t>
            </a:r>
            <a:r>
              <a:rPr lang="en-GB" sz="2400" dirty="0" smtClean="0">
                <a:solidFill>
                  <a:schemeClr val="tx2"/>
                </a:solidFill>
              </a:rPr>
              <a:t>frequency using the EPS-25</a:t>
            </a:r>
            <a:endParaRPr lang="en-GB" sz="2400" dirty="0">
              <a:solidFill>
                <a:schemeClr val="tx2"/>
              </a:solidFill>
            </a:endParaRPr>
          </a:p>
          <a:p>
            <a:endParaRPr lang="en-GB" sz="2400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661248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aseline="30000" dirty="0" smtClean="0">
                <a:solidFill>
                  <a:schemeClr val="tx2"/>
                </a:solidFill>
              </a:rPr>
              <a:t>1</a:t>
            </a:r>
            <a:r>
              <a:rPr lang="en-GB" dirty="0" smtClean="0">
                <a:solidFill>
                  <a:schemeClr val="tx2"/>
                </a:solidFill>
              </a:rPr>
              <a:t>Novakova </a:t>
            </a:r>
            <a:r>
              <a:rPr lang="en-GB" dirty="0">
                <a:solidFill>
                  <a:schemeClr val="tx2"/>
                </a:solidFill>
              </a:rPr>
              <a:t>B, Howlett S, Baker R, </a:t>
            </a:r>
            <a:r>
              <a:rPr lang="en-GB" dirty="0" err="1">
                <a:solidFill>
                  <a:schemeClr val="tx2"/>
                </a:solidFill>
              </a:rPr>
              <a:t>Reuber</a:t>
            </a:r>
            <a:r>
              <a:rPr lang="en-GB" dirty="0">
                <a:solidFill>
                  <a:schemeClr val="tx2"/>
                </a:solidFill>
              </a:rPr>
              <a:t> R. </a:t>
            </a:r>
            <a:r>
              <a:rPr lang="en-GB" b="1" dirty="0">
                <a:solidFill>
                  <a:schemeClr val="tx2"/>
                </a:solidFill>
              </a:rPr>
              <a:t>Emotion Processing and Psychogenic Non-epileptic Seizures: a cross-sectional comparison of patients and healthy </a:t>
            </a:r>
            <a:r>
              <a:rPr lang="en-GB" b="1" dirty="0" smtClean="0">
                <a:solidFill>
                  <a:schemeClr val="tx2"/>
                </a:solidFill>
              </a:rPr>
              <a:t>controls. </a:t>
            </a:r>
            <a:r>
              <a:rPr lang="en-GB" i="1" dirty="0" smtClean="0">
                <a:solidFill>
                  <a:schemeClr val="tx2"/>
                </a:solidFill>
              </a:rPr>
              <a:t>Seizure </a:t>
            </a:r>
            <a:r>
              <a:rPr lang="en-GB" dirty="0" smtClean="0">
                <a:solidFill>
                  <a:schemeClr val="tx2"/>
                </a:solidFill>
              </a:rPr>
              <a:t>2015 Jul;29:4-10</a:t>
            </a:r>
            <a:endParaRPr lang="en-GB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004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3274"/>
            <a:ext cx="8229600" cy="944628"/>
          </a:xfrm>
        </p:spPr>
        <p:txBody>
          <a:bodyPr>
            <a:normAutofit/>
          </a:bodyPr>
          <a:lstStyle/>
          <a:p>
            <a:r>
              <a:rPr lang="en-GB" sz="3600" b="1" dirty="0"/>
              <a:t>Study of Emotional Processing and </a:t>
            </a:r>
            <a:r>
              <a:rPr lang="en-GB" sz="3600" b="1" dirty="0" smtClean="0"/>
              <a:t>PNES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Measures administered to patients immediately before starting psychotherapy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EPS-25	Emotional processing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CORE-10	Psychological distress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SF-36		Health related quality of life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PHQ-15	Physical symptoms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BIPQ		Illness perceptions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Seizure frequency – self-reported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0238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07288" cy="1143000"/>
          </a:xfrm>
        </p:spPr>
        <p:txBody>
          <a:bodyPr>
            <a:noAutofit/>
          </a:bodyPr>
          <a:lstStyle/>
          <a:p>
            <a:r>
              <a:rPr lang="en-GB" sz="4000" b="1" dirty="0" smtClean="0"/>
              <a:t>EP in PNES patients vs healthy controls</a:t>
            </a:r>
            <a:endParaRPr lang="en-GB" sz="4000" b="1" dirty="0"/>
          </a:p>
        </p:txBody>
      </p:sp>
      <p:pic>
        <p:nvPicPr>
          <p:cNvPr id="4" name="Picture 6" descr="EPS Grap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5256584" cy="4210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84168" y="2348880"/>
            <a:ext cx="28186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50"/>
            </a:pP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 PNES patients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224  Healthy Controls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Mann-Whitney U test demonstrated significant differences in: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Total EPS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All EPS sub-scores 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5119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65365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EP and seizure frequency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53105872"/>
              </p:ext>
            </p:extLst>
          </p:nvPr>
        </p:nvGraphicFramePr>
        <p:xfrm>
          <a:off x="251520" y="2276874"/>
          <a:ext cx="8435279" cy="388499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99396"/>
                <a:gridCol w="2058604"/>
                <a:gridCol w="1801279"/>
                <a:gridCol w="1718897"/>
                <a:gridCol w="957103"/>
              </a:tblGrid>
              <a:tr h="268085"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Seizure Category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P-values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1340425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More than 1 seizure/month but less than 1 seizure/week</a:t>
                      </a:r>
                    </a:p>
                    <a:p>
                      <a:pPr algn="ctr"/>
                      <a:r>
                        <a:rPr lang="en-GB" sz="1400" dirty="0">
                          <a:effectLst/>
                        </a:rPr>
                        <a:t>M (IQR)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More than 1 seizure/week but less than 1 seizure/day</a:t>
                      </a:r>
                    </a:p>
                    <a:p>
                      <a:pPr algn="ctr"/>
                      <a:r>
                        <a:rPr lang="en-GB" sz="1400" dirty="0">
                          <a:effectLst/>
                        </a:rPr>
                        <a:t>M (IQR)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More than 1 seizure/day but less than 1 seizure/hour</a:t>
                      </a:r>
                    </a:p>
                    <a:p>
                      <a:pPr algn="ctr"/>
                      <a:r>
                        <a:rPr lang="en-GB" sz="1400" dirty="0">
                          <a:effectLst/>
                        </a:rPr>
                        <a:t>M (IQR)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268085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N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15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15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12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268085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Suppression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7.2 (3.00)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5.80 (6.60)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7.30 (2.70)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effectLst/>
                        </a:rPr>
                        <a:t>n.s</a:t>
                      </a:r>
                      <a:r>
                        <a:rPr lang="en-GB" sz="1400" dirty="0">
                          <a:effectLst/>
                        </a:rPr>
                        <a:t>.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268085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Unprocessed Emotion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6.4 (2.20)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5.00 (6.80)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6.70 (2.35)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effectLst/>
                        </a:rPr>
                        <a:t>n.s</a:t>
                      </a:r>
                      <a:r>
                        <a:rPr lang="en-GB" sz="1400" dirty="0">
                          <a:effectLst/>
                        </a:rPr>
                        <a:t>.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274786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Unregulated Emotion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5.60 (2.60)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4.40 (5.00)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3.80 (1.45)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.049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274786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Avoidance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6.40 (3.40)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4.80 (3.40)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6.20 (2.25)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effectLst/>
                        </a:rPr>
                        <a:t>n.s</a:t>
                      </a:r>
                      <a:r>
                        <a:rPr lang="en-GB" sz="1400" dirty="0">
                          <a:effectLst/>
                        </a:rPr>
                        <a:t>.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536169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Impoverished Emotional Experience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5.00 (3.00)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3.80 (5.40)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5.20 (3.40)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effectLst/>
                        </a:rPr>
                        <a:t>n.s</a:t>
                      </a:r>
                      <a:r>
                        <a:rPr lang="en-GB" sz="1400" dirty="0">
                          <a:effectLst/>
                        </a:rPr>
                        <a:t>.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386489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Total EPS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6.12 (2.16)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4.32 (5.70)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6.20 (1.91)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effectLst/>
                        </a:rPr>
                        <a:t>n.s</a:t>
                      </a:r>
                      <a:r>
                        <a:rPr lang="en-GB" sz="1400" dirty="0">
                          <a:effectLst/>
                        </a:rPr>
                        <a:t>.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6236580"/>
            <a:ext cx="34657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Note.</a:t>
            </a: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 = median, IQR = interquartile range. 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508365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Median EPS scores in the different seizure frequency </a:t>
            </a:r>
            <a:r>
              <a:rPr lang="en-GB" i="1" dirty="0" smtClean="0"/>
              <a:t>categories</a:t>
            </a:r>
          </a:p>
          <a:p>
            <a:r>
              <a:rPr lang="en-GB" i="1" dirty="0" err="1" smtClean="0"/>
              <a:t>Kruskal</a:t>
            </a:r>
            <a:r>
              <a:rPr lang="en-GB" i="1" dirty="0" smtClean="0"/>
              <a:t>-Wallis test.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55126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039091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Total EPS scores and other measures</a:t>
            </a:r>
            <a:endParaRPr lang="en-GB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08672253"/>
              </p:ext>
            </p:extLst>
          </p:nvPr>
        </p:nvGraphicFramePr>
        <p:xfrm>
          <a:off x="807291" y="2780928"/>
          <a:ext cx="7272806" cy="314755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21148"/>
                <a:gridCol w="1009191"/>
                <a:gridCol w="1009191"/>
                <a:gridCol w="1008319"/>
                <a:gridCol w="1008319"/>
                <a:gridCol w="1008319"/>
                <a:gridCol w="1008319"/>
              </a:tblGrid>
              <a:tr h="5965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EPS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PHQ-15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CORE-10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BIPQ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SF-36 MHS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SF-36 PHS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251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EPS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251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PHQ-15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.473*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251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CORE-10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.723*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.591*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251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BIPQ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.475*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.582*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.723*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251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SF-36 MHS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-.702*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-.478*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-.809*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-.697*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251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SF-36 PHS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-0.088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-.476*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-0.085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-.442*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0.031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ang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15098" y="1556792"/>
            <a:ext cx="7797953" cy="146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2400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  <a:ea typeface="Simang"/>
                <a:cs typeface="Arial" panose="020B0604020202020204" pitchFamily="34" charset="0"/>
              </a:rPr>
              <a:t>Correlations between the total EPS score and the PHQ-15, CORE-10, BIPQ, and the MHS and PHS summary sub-scales of the SF-36.</a:t>
            </a:r>
            <a:endParaRPr kumimoji="0" lang="en-GB" altLang="zh-CN" sz="24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zh-CN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zh-CN" sz="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1" y="6453336"/>
            <a:ext cx="7540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zh-CN" sz="200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NB </a:t>
            </a:r>
            <a:r>
              <a:rPr lang="en-GB" altLang="zh-CN" sz="2000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Correlation is significant at the 0.01 level.</a:t>
            </a:r>
            <a:endParaRPr lang="en-GB" altLang="zh-CN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0476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/>
          <a:lstStyle/>
          <a:p>
            <a:r>
              <a:rPr lang="en-GB" sz="4000" b="1" dirty="0" smtClean="0"/>
              <a:t>Conclusions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r>
              <a:rPr lang="en-GB" dirty="0" smtClean="0"/>
              <a:t>PNES patients show clear deficits in all aspects of emotional processing compared to healthy controls</a:t>
            </a:r>
          </a:p>
          <a:p>
            <a:r>
              <a:rPr lang="en-GB" dirty="0" smtClean="0"/>
              <a:t>Impaired EP in patients with PNES correlates with</a:t>
            </a:r>
          </a:p>
          <a:p>
            <a:pPr lvl="1"/>
            <a:r>
              <a:rPr lang="en-GB" dirty="0" smtClean="0"/>
              <a:t>Psychological distress</a:t>
            </a:r>
          </a:p>
          <a:p>
            <a:pPr lvl="1"/>
            <a:r>
              <a:rPr lang="en-GB" dirty="0" smtClean="0"/>
              <a:t>A more threatening view of their symptoms</a:t>
            </a:r>
          </a:p>
          <a:p>
            <a:pPr lvl="1"/>
            <a:r>
              <a:rPr lang="en-GB" dirty="0" smtClean="0"/>
              <a:t>A greater number and severity of other physical symptoms</a:t>
            </a:r>
          </a:p>
          <a:p>
            <a:pPr lvl="1"/>
            <a:r>
              <a:rPr lang="en-GB" dirty="0" smtClean="0"/>
              <a:t>Reduced mental health functioning.</a:t>
            </a:r>
          </a:p>
          <a:p>
            <a:r>
              <a:rPr lang="en-GB" dirty="0" smtClean="0"/>
              <a:t>No clear link found with</a:t>
            </a:r>
          </a:p>
          <a:p>
            <a:pPr lvl="1"/>
            <a:r>
              <a:rPr lang="en-GB" dirty="0" smtClean="0"/>
              <a:t>Seizure frequency </a:t>
            </a:r>
          </a:p>
          <a:p>
            <a:pPr lvl="1"/>
            <a:r>
              <a:rPr lang="en-GB" dirty="0" smtClean="0"/>
              <a:t>Physical functioning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23037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Patients with very low EPS scores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Lowest 10% on EPS scores:</a:t>
            </a:r>
          </a:p>
          <a:p>
            <a:r>
              <a:rPr lang="en-GB" b="1" dirty="0" smtClean="0">
                <a:solidFill>
                  <a:schemeClr val="tx2"/>
                </a:solidFill>
              </a:rPr>
              <a:t>Scores indicate no difficulties with EP</a:t>
            </a:r>
          </a:p>
          <a:p>
            <a:r>
              <a:rPr lang="en-GB" b="1" dirty="0" smtClean="0">
                <a:solidFill>
                  <a:schemeClr val="tx2"/>
                </a:solidFill>
              </a:rPr>
              <a:t>Clinical impressions</a:t>
            </a:r>
          </a:p>
          <a:p>
            <a:pPr lvl="2"/>
            <a:r>
              <a:rPr lang="en-GB" b="1" dirty="0" smtClean="0">
                <a:solidFill>
                  <a:schemeClr val="tx2"/>
                </a:solidFill>
              </a:rPr>
              <a:t>Emotionally flat and inaccessible</a:t>
            </a:r>
          </a:p>
          <a:p>
            <a:pPr lvl="2"/>
            <a:r>
              <a:rPr lang="en-GB" b="1" dirty="0" smtClean="0">
                <a:solidFill>
                  <a:schemeClr val="tx2"/>
                </a:solidFill>
              </a:rPr>
              <a:t>Difficult to engage in psychotherapy</a:t>
            </a:r>
          </a:p>
          <a:p>
            <a:pPr lvl="2"/>
            <a:r>
              <a:rPr lang="en-GB" b="1" dirty="0" smtClean="0">
                <a:solidFill>
                  <a:schemeClr val="tx2"/>
                </a:solidFill>
              </a:rPr>
              <a:t>N = 3, had frequent accidents affecting mobility and periods of hospitalisation as children</a:t>
            </a:r>
          </a:p>
          <a:p>
            <a:pPr lvl="2"/>
            <a:r>
              <a:rPr lang="en-GB" b="1" dirty="0" smtClean="0">
                <a:solidFill>
                  <a:schemeClr val="tx2"/>
                </a:solidFill>
              </a:rPr>
              <a:t>N=3, wheelchair bound, life of disability and dependence</a:t>
            </a:r>
          </a:p>
          <a:p>
            <a:pPr lvl="1"/>
            <a:r>
              <a:rPr lang="en-GB" b="1" dirty="0" smtClean="0">
                <a:solidFill>
                  <a:schemeClr val="tx2"/>
                </a:solidFill>
              </a:rPr>
              <a:t>Preliminary outcome data: </a:t>
            </a:r>
          </a:p>
          <a:p>
            <a:pPr lvl="2"/>
            <a:r>
              <a:rPr lang="en-GB" b="1" dirty="0" smtClean="0">
                <a:solidFill>
                  <a:schemeClr val="tx2"/>
                </a:solidFill>
              </a:rPr>
              <a:t>Got ‘worse’ on EPS, CORE-10, MHS. Is worse really better?</a:t>
            </a:r>
          </a:p>
          <a:p>
            <a:pPr lvl="2"/>
            <a:r>
              <a:rPr lang="en-GB" b="1" dirty="0" smtClean="0">
                <a:solidFill>
                  <a:schemeClr val="tx2"/>
                </a:solidFill>
              </a:rPr>
              <a:t>Got better on PHQ 15, Illness perceptions, slightly better on PHS</a:t>
            </a:r>
          </a:p>
          <a:p>
            <a:pPr lvl="2"/>
            <a:endParaRPr lang="en-GB" b="1" dirty="0" smtClean="0">
              <a:solidFill>
                <a:schemeClr val="tx2"/>
              </a:solidFill>
            </a:endParaRPr>
          </a:p>
          <a:p>
            <a:pPr lvl="2"/>
            <a:endParaRPr lang="en-GB" b="1" dirty="0" smtClean="0">
              <a:solidFill>
                <a:schemeClr val="tx2"/>
              </a:solidFill>
            </a:endParaRPr>
          </a:p>
          <a:p>
            <a:pPr lvl="2"/>
            <a:endParaRPr lang="en-GB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33562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129"/>
            <a:ext cx="8229600" cy="1143000"/>
          </a:xfrm>
        </p:spPr>
        <p:txBody>
          <a:bodyPr/>
          <a:lstStyle/>
          <a:p>
            <a:r>
              <a:rPr lang="en-GB" sz="4000" b="1" dirty="0" smtClean="0"/>
              <a:t>Outcome data for all FNS</a:t>
            </a:r>
            <a:r>
              <a:rPr lang="en-GB" sz="4000" b="1" baseline="30000" dirty="0" smtClean="0"/>
              <a:t>1</a:t>
            </a:r>
            <a:endParaRPr lang="en-GB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5979426"/>
              </p:ext>
            </p:extLst>
          </p:nvPr>
        </p:nvGraphicFramePr>
        <p:xfrm>
          <a:off x="1404624" y="1340768"/>
          <a:ext cx="6624736" cy="4070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2897"/>
                <a:gridCol w="824153"/>
                <a:gridCol w="1468583"/>
                <a:gridCol w="1444239"/>
                <a:gridCol w="1114864"/>
              </a:tblGrid>
              <a:tr h="212681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Median (IQR)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6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Pre-intervention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Post-intervention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P value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6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EPS-25 total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44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5.40 (3.35)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4.64 (3.44)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.034*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6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EPS-25 subscales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6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Suppression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44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6.00 (4.10)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4.90 (4.10)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.058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6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Unprocessed emotion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44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6.20 (4.80)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5.00 (4.85)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.016*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6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Unregulated emotion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44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4.40 (3.80)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4.10 (3.85)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.321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6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Avoidance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44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5.20 (3.49)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4.90 (3.35)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.143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2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Impoverished emotional experience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44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4.50 (4.30)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3.60 (3.80)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.050*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6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SF36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2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Physical health summary score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39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32.87 (19.10)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35.69 (18.80)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.180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2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Mental health summary score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39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39.31(12.89)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39.93 (18.00)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.076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681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Other clinical symptomology scales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Mean (SD)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6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CORE-10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43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19.19 (9.39)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17.05 (10.43)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.130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6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BIPQ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35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55.51 (11.84)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48.83 (15.79)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.012*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6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PHQ-15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37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14.05 (5.35)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12.14 (6.32)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.026*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5517232"/>
            <a:ext cx="66967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*=p≤.05 (two-tailed). CORE-10 = Core Outcome in Routine Evaluation-10, BIPQ= Brief Illness Perceptions Questionnaire, PHQ-15= Patient Health Questionnaire- </a:t>
            </a:r>
            <a:r>
              <a:rPr lang="en-GB" sz="1400" dirty="0" smtClean="0"/>
              <a:t>15</a:t>
            </a:r>
          </a:p>
          <a:p>
            <a:endParaRPr lang="en-GB" sz="1400" dirty="0"/>
          </a:p>
          <a:p>
            <a:r>
              <a:rPr lang="en-GB" sz="1400" baseline="30000" dirty="0" smtClean="0"/>
              <a:t>1 </a:t>
            </a:r>
            <a:r>
              <a:rPr lang="en-GB" sz="1400" dirty="0" smtClean="0"/>
              <a:t>Williams, I. Unpublished data for PhD thesis.</a:t>
            </a:r>
            <a:endParaRPr lang="en-GB" sz="1400" baseline="30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43812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369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4276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Sheffield specialist neurology psychotherapy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Established 2003</a:t>
            </a:r>
          </a:p>
          <a:p>
            <a:r>
              <a:rPr lang="en-GB" dirty="0" smtClean="0"/>
              <a:t>Located within Department of Neurology</a:t>
            </a:r>
          </a:p>
          <a:p>
            <a:r>
              <a:rPr lang="en-GB" dirty="0" smtClean="0"/>
              <a:t>Offers brief (</a:t>
            </a:r>
            <a:r>
              <a:rPr lang="en-GB" dirty="0"/>
              <a:t>&lt;</a:t>
            </a:r>
            <a:r>
              <a:rPr lang="en-GB" dirty="0" smtClean="0"/>
              <a:t> 20 sessions) psychotherapy to patients diagnosed with Functional Neurological Symptoms </a:t>
            </a:r>
          </a:p>
          <a:p>
            <a:r>
              <a:rPr lang="en-GB" dirty="0" smtClean="0"/>
              <a:t>Current establishment 6 x full or p/t psychotherapists + 1 team leader</a:t>
            </a:r>
          </a:p>
          <a:p>
            <a:r>
              <a:rPr lang="en-GB" dirty="0" smtClean="0"/>
              <a:t>Patients referred by consultant neurologists who keep patient on their caseload and review after psychotherapy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014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Outline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accent1"/>
                </a:solidFill>
              </a:rPr>
              <a:t>Psychogenic non-epileptic seizures (PNES) background information</a:t>
            </a:r>
          </a:p>
          <a:p>
            <a:r>
              <a:rPr lang="en-GB" sz="2400" b="1" dirty="0" smtClean="0">
                <a:solidFill>
                  <a:schemeClr val="accent1"/>
                </a:solidFill>
              </a:rPr>
              <a:t>Therapeutic approach</a:t>
            </a:r>
          </a:p>
          <a:p>
            <a:r>
              <a:rPr lang="en-GB" sz="2400" b="1" dirty="0" smtClean="0">
                <a:solidFill>
                  <a:schemeClr val="accent1"/>
                </a:solidFill>
              </a:rPr>
              <a:t>Study of emotional processing and PNES – baseline data</a:t>
            </a:r>
          </a:p>
          <a:p>
            <a:r>
              <a:rPr lang="en-GB" sz="2400" b="1" dirty="0" smtClean="0">
                <a:solidFill>
                  <a:schemeClr val="accent1"/>
                </a:solidFill>
              </a:rPr>
              <a:t>Case vignettes</a:t>
            </a:r>
          </a:p>
          <a:p>
            <a:r>
              <a:rPr lang="en-GB" sz="2400" b="1" dirty="0" smtClean="0">
                <a:solidFill>
                  <a:schemeClr val="accent1"/>
                </a:solidFill>
              </a:rPr>
              <a:t>Preliminary outcome data</a:t>
            </a:r>
          </a:p>
          <a:p>
            <a:endParaRPr lang="en-GB" sz="2400" b="1" dirty="0" smtClean="0">
              <a:solidFill>
                <a:schemeClr val="accent1"/>
              </a:solidFill>
            </a:endParaRPr>
          </a:p>
          <a:p>
            <a:endParaRPr lang="en-GB" sz="2400" b="1" dirty="0" smtClean="0">
              <a:solidFill>
                <a:schemeClr val="accent1"/>
              </a:solidFill>
            </a:endParaRPr>
          </a:p>
          <a:p>
            <a:endParaRPr lang="en-GB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757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Definition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76111" y="2492896"/>
            <a:ext cx="7591778" cy="29850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b="1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“(Psychogenic) non-epileptic seizures superficially resemble epileptic seizures but are not associated with abnormal electrical activity in the brain. They are episodes of paroxysmal impairment of self-control associated with a range of motor, sensory, and mental manifestations, which represent an experiential or behavioural response to distress”</a:t>
            </a:r>
            <a:r>
              <a:rPr lang="en-GB" altLang="en-US" b="1" baseline="30000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1</a:t>
            </a:r>
            <a:endParaRPr lang="en-GB" altLang="en-US" b="1" dirty="0" smtClean="0">
              <a:solidFill>
                <a:schemeClr val="tx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59367" y="5796845"/>
            <a:ext cx="7488766" cy="530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422" baseline="30000">
                <a:latin typeface="Arial" panose="020B0604020202020204" pitchFamily="34" charset="0"/>
              </a:rPr>
              <a:t>1</a:t>
            </a:r>
            <a:r>
              <a:rPr lang="en-GB" altLang="en-US" sz="1422">
                <a:latin typeface="Arial" panose="020B0604020202020204" pitchFamily="34" charset="0"/>
              </a:rPr>
              <a:t>Reuber  M and Mayor R , Recent progress in the understanding and treatment of nonepileptic seizures. Curr Opin Psychiatry 2012, 25:244-250</a:t>
            </a:r>
            <a:endParaRPr lang="en-GB" altLang="en-US" sz="1422" baseline="30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67786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GB" altLang="en-US" b="1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Also known as:</a:t>
            </a:r>
          </a:p>
          <a:p>
            <a:pPr eaLnBrk="1" hangingPunct="1"/>
            <a:r>
              <a:rPr lang="en-GB" altLang="en-US" b="1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Dissociative seizures</a:t>
            </a:r>
          </a:p>
          <a:p>
            <a:pPr eaLnBrk="1" hangingPunct="1"/>
            <a:r>
              <a:rPr lang="en-GB" altLang="en-US" b="1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Non epileptic attack disorder</a:t>
            </a:r>
          </a:p>
          <a:p>
            <a:pPr eaLnBrk="1" hangingPunct="1"/>
            <a:r>
              <a:rPr lang="en-GB" altLang="en-US" b="1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Non-epileptic seizures</a:t>
            </a:r>
          </a:p>
          <a:p>
            <a:pPr eaLnBrk="1" hangingPunct="1"/>
            <a:r>
              <a:rPr lang="en-GB" altLang="en-US" b="1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Functional seizures</a:t>
            </a:r>
          </a:p>
          <a:p>
            <a:pPr eaLnBrk="1" hangingPunct="1"/>
            <a:r>
              <a:rPr lang="en-GB" altLang="en-US" b="1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Psychogenic seizures</a:t>
            </a:r>
          </a:p>
          <a:p>
            <a:pPr eaLnBrk="1" hangingPunct="1"/>
            <a:r>
              <a:rPr lang="en-GB" altLang="en-US" b="1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Pseudo-seizures</a:t>
            </a:r>
            <a:r>
              <a:rPr lang="en-GB" altLang="en-US" b="1" baseline="30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*</a:t>
            </a:r>
            <a:r>
              <a:rPr lang="en-GB" alt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 </a:t>
            </a:r>
          </a:p>
          <a:p>
            <a:pPr eaLnBrk="1" hangingPunct="1"/>
            <a:r>
              <a:rPr lang="en-GB" altLang="en-US" b="1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Hysterical seizures</a:t>
            </a:r>
            <a:r>
              <a:rPr lang="en-GB" altLang="en-US" b="1" baseline="30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*</a:t>
            </a:r>
          </a:p>
          <a:p>
            <a:pPr marL="0" indent="0" eaLnBrk="1" hangingPunct="1">
              <a:buNone/>
            </a:pPr>
            <a:endParaRPr lang="en-GB" altLang="en-US" sz="1800" b="1" baseline="30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en-GB" altLang="en-US" sz="1800" b="1" baseline="30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* </a:t>
            </a:r>
            <a:r>
              <a:rPr lang="en-GB" alt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The last two terms have been used historically and may still be encountered but are now considered derogatory and should not be used. </a:t>
            </a:r>
            <a:endParaRPr lang="en-GB" altLang="en-US" sz="1400" b="1" baseline="30000" dirty="0" smtClean="0">
              <a:solidFill>
                <a:srgbClr val="FF0000"/>
              </a:solidFill>
              <a:effectLst/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b="1" dirty="0" smtClean="0">
              <a:solidFill>
                <a:srgbClr val="0A0A0E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Psychogenic non-epileptic seizures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406143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594332" y="1816806"/>
            <a:ext cx="8147248" cy="533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ts val="533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History of psychological trauma → current tendency to autonomic </a:t>
            </a:r>
            <a:r>
              <a:rPr lang="en-GB" altLang="en-US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disregulation</a:t>
            </a:r>
            <a:r>
              <a:rPr lang="en-GB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 or dissociation</a:t>
            </a:r>
          </a:p>
          <a:p>
            <a:pPr>
              <a:spcBef>
                <a:spcPts val="533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History of developmental trauma → attachment and interpersonal difficulties</a:t>
            </a:r>
          </a:p>
          <a:p>
            <a:pPr>
              <a:spcBef>
                <a:spcPts val="533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Life threatening medical </a:t>
            </a:r>
            <a:r>
              <a:rPr lang="en-GB" altLang="en-US" sz="2000" dirty="0" smtClean="0">
                <a:solidFill>
                  <a:schemeClr val="tx2"/>
                </a:solidFill>
                <a:latin typeface="Arial" panose="020B0604020202020204" pitchFamily="34" charset="0"/>
              </a:rPr>
              <a:t>illness</a:t>
            </a:r>
          </a:p>
          <a:p>
            <a:pPr>
              <a:spcBef>
                <a:spcPts val="533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altLang="en-US" sz="2000" dirty="0" smtClean="0">
                <a:solidFill>
                  <a:schemeClr val="tx2"/>
                </a:solidFill>
                <a:latin typeface="Arial" panose="020B0604020202020204" pitchFamily="34" charset="0"/>
              </a:rPr>
              <a:t>Difficulties </a:t>
            </a:r>
            <a:r>
              <a:rPr lang="en-GB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with emotional processing</a:t>
            </a:r>
          </a:p>
          <a:p>
            <a:pPr lvl="1">
              <a:spcBef>
                <a:spcPts val="533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 Emotional avoidance</a:t>
            </a:r>
          </a:p>
          <a:p>
            <a:pPr lvl="1">
              <a:spcBef>
                <a:spcPts val="533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Lack of emotional awareness</a:t>
            </a:r>
          </a:p>
          <a:p>
            <a:pPr lvl="1">
              <a:spcBef>
                <a:spcPts val="533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Marked emotional </a:t>
            </a:r>
            <a:r>
              <a:rPr lang="en-GB" altLang="en-US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disregulation</a:t>
            </a:r>
            <a:r>
              <a:rPr lang="en-GB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</a:p>
          <a:p>
            <a:pPr>
              <a:spcBef>
                <a:spcPts val="533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Current social factors, conflicts and pressures</a:t>
            </a:r>
          </a:p>
          <a:p>
            <a:pPr>
              <a:spcBef>
                <a:spcPts val="533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Organic neurological deficits, e.g. head injuries or intellectual disability</a:t>
            </a:r>
            <a:r>
              <a:rPr lang="en-GB" altLang="en-US" sz="2000" baseline="30000" dirty="0">
                <a:solidFill>
                  <a:schemeClr val="tx2"/>
                </a:solidFill>
                <a:latin typeface="Arial" panose="020B0604020202020204" pitchFamily="34" charset="0"/>
              </a:rPr>
              <a:t>1</a:t>
            </a:r>
            <a:endParaRPr lang="en-GB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ts val="533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altLang="en-US" sz="2000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en-GB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ts val="533"/>
              </a:spcBef>
              <a:buClrTx/>
              <a:buSzTx/>
              <a:buNone/>
            </a:pPr>
            <a:endParaRPr lang="en-GB" altLang="en-US" sz="1778" b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GB" altLang="en-US" sz="2133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613382" y="6148089"/>
            <a:ext cx="6335889" cy="63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400" baseline="30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Reuber M et al. Evidence of brain abnormality in patients with psychogenic non-epileptic seizures.</a:t>
            </a:r>
            <a:endParaRPr lang="en-GB" sz="1400" baseline="300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/>
            </a:pPr>
            <a:endParaRPr lang="en-GB" sz="1067" baseline="30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692696"/>
            <a:ext cx="8075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2"/>
                </a:solidFill>
              </a:rPr>
              <a:t>Aetiology</a:t>
            </a:r>
            <a:endParaRPr lang="en-GB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60492"/>
      </p:ext>
    </p:extLst>
  </p:cSld>
  <p:clrMapOvr>
    <a:masterClrMapping/>
  </p:clrMapOvr>
  <p:transition advTm="8353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smtClean="0"/>
              <a:t>Augmented model of psychodynamic interpersonal processing for FNS</a:t>
            </a:r>
            <a:r>
              <a:rPr lang="en-GB" sz="4000" b="1" baseline="30000" dirty="0" smtClean="0"/>
              <a:t>1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Calibri" pitchFamily="34" charset="0"/>
                <a:cs typeface="Arial" pitchFamily="34" charset="0"/>
              </a:rPr>
              <a:t>Based on Psychodynamic Interpersonal (PI) </a:t>
            </a:r>
            <a:r>
              <a:rPr lang="en-GB" sz="2400" dirty="0" smtClean="0">
                <a:latin typeface="Calibri" pitchFamily="34" charset="0"/>
                <a:cs typeface="Arial" pitchFamily="34" charset="0"/>
              </a:rPr>
              <a:t>therapy</a:t>
            </a:r>
            <a:r>
              <a:rPr lang="en-GB" sz="24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GB" sz="2400" dirty="0" smtClean="0">
                <a:latin typeface="Calibri" pitchFamily="34" charset="0"/>
                <a:cs typeface="Arial" pitchFamily="34" charset="0"/>
              </a:rPr>
              <a:t> and adaptation to work with psychogenic somatic illness</a:t>
            </a:r>
            <a:r>
              <a:rPr lang="en-GB" sz="2400" baseline="30000" dirty="0" smtClean="0">
                <a:latin typeface="Calibri" pitchFamily="34" charset="0"/>
                <a:cs typeface="Arial" pitchFamily="34" charset="0"/>
              </a:rPr>
              <a:t>2</a:t>
            </a:r>
          </a:p>
          <a:p>
            <a:r>
              <a:rPr lang="en-GB" sz="2400" dirty="0" smtClean="0">
                <a:latin typeface="Calibri" pitchFamily="34" charset="0"/>
                <a:cs typeface="Arial" pitchFamily="34" charset="0"/>
              </a:rPr>
              <a:t>Augmented to work with different challenges presented by PNES</a:t>
            </a:r>
            <a:r>
              <a:rPr lang="en-GB" sz="2400" baseline="30000" dirty="0" smtClean="0">
                <a:latin typeface="Calibri" pitchFamily="34" charset="0"/>
                <a:cs typeface="Arial" pitchFamily="34" charset="0"/>
              </a:rPr>
              <a:t>3</a:t>
            </a:r>
            <a:endParaRPr lang="en-GB" sz="2400" dirty="0">
              <a:latin typeface="Calibri" pitchFamily="34" charset="0"/>
              <a:cs typeface="Arial" pitchFamily="34" charset="0"/>
            </a:endParaRPr>
          </a:p>
          <a:p>
            <a:r>
              <a:rPr lang="en-GB" sz="2800" b="1" baseline="300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GB" sz="2400" dirty="0">
                <a:latin typeface="Calibri" pitchFamily="34" charset="0"/>
              </a:rPr>
              <a:t>Assumption that symptoms arise from/exacerbated by faulty patterns of emotional processing and interpersonal relationships, and trauma reactions arising from past experiences </a:t>
            </a:r>
          </a:p>
          <a:p>
            <a:endParaRPr lang="en-GB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0900" y="5445223"/>
            <a:ext cx="82931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aseline="30000" dirty="0">
                <a:solidFill>
                  <a:schemeClr val="tx2"/>
                </a:solidFill>
                <a:latin typeface="Arial" panose="020B0604020202020204" pitchFamily="34" charset="0"/>
              </a:rPr>
              <a:t>1</a:t>
            </a:r>
            <a:r>
              <a:rPr lang="en-GB" alt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Hobson, R.F. (1985) </a:t>
            </a:r>
            <a:r>
              <a:rPr lang="en-GB" altLang="en-US" sz="1400" i="1" dirty="0">
                <a:solidFill>
                  <a:schemeClr val="tx2"/>
                </a:solidFill>
                <a:latin typeface="Arial" panose="020B0604020202020204" pitchFamily="34" charset="0"/>
              </a:rPr>
              <a:t>Forms of Feeling. </a:t>
            </a:r>
            <a:r>
              <a:rPr lang="en-GB" alt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London: Tavistock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aseline="30000" dirty="0">
                <a:solidFill>
                  <a:schemeClr val="tx2"/>
                </a:solidFill>
                <a:latin typeface="Arial" panose="020B0604020202020204" pitchFamily="34" charset="0"/>
              </a:rPr>
              <a:t>2</a:t>
            </a:r>
            <a:r>
              <a:rPr lang="en-GB" alt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Creed, F. et al. (2003). The cost-effectiveness of psychotherapy and paroxetine for severe irritable bowel syndrome. </a:t>
            </a:r>
            <a:r>
              <a:rPr lang="en-GB" altLang="en-US" sz="1400" i="1" dirty="0" err="1">
                <a:solidFill>
                  <a:schemeClr val="tx2"/>
                </a:solidFill>
                <a:latin typeface="Arial" panose="020B0604020202020204" pitchFamily="34" charset="0"/>
              </a:rPr>
              <a:t>Gastroenterolgy</a:t>
            </a:r>
            <a:r>
              <a:rPr lang="en-GB" altLang="en-US" sz="1400" i="1" dirty="0">
                <a:solidFill>
                  <a:schemeClr val="tx2"/>
                </a:solidFill>
                <a:latin typeface="Arial" panose="020B0604020202020204" pitchFamily="34" charset="0"/>
              </a:rPr>
              <a:t>, 124, </a:t>
            </a:r>
            <a:r>
              <a:rPr lang="en-GB" alt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303-317.</a:t>
            </a:r>
            <a:r>
              <a:rPr lang="en-GB" altLang="en-US" sz="1400" baseline="30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aseline="30000" dirty="0">
                <a:solidFill>
                  <a:schemeClr val="tx2"/>
                </a:solidFill>
                <a:latin typeface="Arial" panose="020B0604020202020204" pitchFamily="34" charset="0"/>
              </a:rPr>
              <a:t>3</a:t>
            </a:r>
            <a:r>
              <a:rPr lang="en-GB" alt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Howlett S &amp; </a:t>
            </a:r>
            <a:r>
              <a:rPr lang="en-GB" altLang="en-US" sz="1400" dirty="0" err="1">
                <a:solidFill>
                  <a:schemeClr val="tx2"/>
                </a:solidFill>
                <a:latin typeface="Arial" panose="020B0604020202020204" pitchFamily="34" charset="0"/>
              </a:rPr>
              <a:t>Reuber</a:t>
            </a:r>
            <a:r>
              <a:rPr lang="en-GB" alt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 M. (2009) An augmented model of brief psychodynamic interpersonal therapy for patients with non-epileptic seizures. </a:t>
            </a:r>
            <a:r>
              <a:rPr lang="en-GB" altLang="en-US" sz="1400" i="1" dirty="0">
                <a:solidFill>
                  <a:schemeClr val="tx2"/>
                </a:solidFill>
                <a:latin typeface="Arial" panose="020B0604020202020204" pitchFamily="34" charset="0"/>
              </a:rPr>
              <a:t>Psychotherapy theory, Research, Practice, Training. </a:t>
            </a:r>
            <a:r>
              <a:rPr lang="en-GB" alt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46(1), 125-138.</a:t>
            </a:r>
            <a:endParaRPr lang="en-US" altLang="en-US" sz="1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400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400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219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625123"/>
            <a:ext cx="7920880" cy="1016000"/>
          </a:xfrm>
          <a:ln w="19050">
            <a:noFil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b="1" dirty="0" smtClean="0"/>
              <a:t>Key features</a:t>
            </a:r>
            <a:endParaRPr lang="en-GB" sz="32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023" y="1893711"/>
            <a:ext cx="8937978" cy="4075289"/>
          </a:xfrm>
        </p:spPr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2400" dirty="0" smtClean="0">
                <a:solidFill>
                  <a:schemeClr val="tx2"/>
                </a:solidFill>
                <a:latin typeface="Calibri" pitchFamily="34" charset="0"/>
              </a:rPr>
              <a:t>Patients encouraged to:</a:t>
            </a:r>
            <a:endParaRPr lang="en-GB" sz="2400" dirty="0">
              <a:solidFill>
                <a:schemeClr val="tx2"/>
              </a:solidFill>
              <a:latin typeface="Calibri" pitchFamily="34" charset="0"/>
            </a:endParaRPr>
          </a:p>
          <a:p>
            <a:pPr lvl="1" eaLnBrk="1" hangingPunct="1">
              <a:spcBef>
                <a:spcPct val="50000"/>
              </a:spcBef>
              <a:defRPr/>
            </a:pPr>
            <a:r>
              <a:rPr lang="en-GB" dirty="0">
                <a:solidFill>
                  <a:schemeClr val="tx2"/>
                </a:solidFill>
                <a:latin typeface="Calibri" pitchFamily="34" charset="0"/>
              </a:rPr>
              <a:t>Develop more effective interpersonal and emotional processing </a:t>
            </a:r>
            <a:r>
              <a:rPr lang="en-GB" dirty="0" smtClean="0">
                <a:solidFill>
                  <a:schemeClr val="tx2"/>
                </a:solidFill>
                <a:latin typeface="Calibri" pitchFamily="34" charset="0"/>
              </a:rPr>
              <a:t>patterns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GB" dirty="0" smtClean="0">
                <a:solidFill>
                  <a:schemeClr val="tx2"/>
                </a:solidFill>
                <a:latin typeface="Calibri" pitchFamily="34" charset="0"/>
              </a:rPr>
              <a:t>Stay with feelings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GB" dirty="0" smtClean="0">
                <a:solidFill>
                  <a:schemeClr val="tx2"/>
                </a:solidFill>
                <a:latin typeface="Calibri" pitchFamily="34" charset="0"/>
              </a:rPr>
              <a:t>Notice and understand somatic imprint of emotions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GB" dirty="0" smtClean="0">
                <a:solidFill>
                  <a:schemeClr val="tx2"/>
                </a:solidFill>
                <a:latin typeface="Calibri" pitchFamily="34" charset="0"/>
              </a:rPr>
              <a:t>Staged </a:t>
            </a:r>
            <a:r>
              <a:rPr lang="en-GB" dirty="0">
                <a:solidFill>
                  <a:schemeClr val="tx2"/>
                </a:solidFill>
                <a:latin typeface="Calibri" pitchFamily="34" charset="0"/>
              </a:rPr>
              <a:t>therapy to treat </a:t>
            </a:r>
            <a:r>
              <a:rPr lang="en-GB" dirty="0" smtClean="0">
                <a:solidFill>
                  <a:schemeClr val="tx2"/>
                </a:solidFill>
                <a:latin typeface="Calibri" pitchFamily="34" charset="0"/>
              </a:rPr>
              <a:t>trauma based on somatic trauma therapy models</a:t>
            </a:r>
            <a:endParaRPr lang="en-GB" dirty="0">
              <a:solidFill>
                <a:schemeClr val="tx2"/>
              </a:solidFill>
              <a:latin typeface="Calibri" pitchFamily="34" charset="0"/>
            </a:endParaRPr>
          </a:p>
          <a:p>
            <a:pPr lvl="1" eaLnBrk="1" hangingPunct="1">
              <a:spcBef>
                <a:spcPct val="50000"/>
              </a:spcBef>
              <a:defRPr/>
            </a:pPr>
            <a:endParaRPr lang="en-GB" b="1" dirty="0">
              <a:solidFill>
                <a:schemeClr val="hlink"/>
              </a:solidFill>
              <a:latin typeface="Calibri" pitchFamily="34" charset="0"/>
            </a:endParaRPr>
          </a:p>
          <a:p>
            <a:pPr lvl="1" eaLnBrk="1" hangingPunct="1">
              <a:spcBef>
                <a:spcPct val="50000"/>
              </a:spcBef>
              <a:defRPr/>
            </a:pPr>
            <a:endParaRPr lang="en-GB" sz="1778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137629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GB" sz="4000" b="1" dirty="0" smtClean="0"/>
              <a:t>PNES and emotional processing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PNES has been associated with difficulties in EP including: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Abnormalities in EP in relation to healthy controls, patients with epilepsy and heathy controls with a history of trauma.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 high levels of alexithymia</a:t>
            </a:r>
            <a:r>
              <a:rPr lang="en-GB" baseline="30000" dirty="0" smtClean="0">
                <a:solidFill>
                  <a:schemeClr val="tx2"/>
                </a:solidFill>
              </a:rPr>
              <a:t>1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Avoidance – including emotional avoidance</a:t>
            </a:r>
            <a:r>
              <a:rPr lang="en-GB" baseline="30000" dirty="0">
                <a:solidFill>
                  <a:schemeClr val="tx2"/>
                </a:solidFill>
              </a:rPr>
              <a:t>2</a:t>
            </a:r>
            <a:endParaRPr lang="en-GB" baseline="30000" dirty="0" smtClean="0">
              <a:solidFill>
                <a:schemeClr val="tx2"/>
              </a:solidFill>
            </a:endParaRPr>
          </a:p>
          <a:p>
            <a:endParaRPr lang="en-GB" baseline="30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baseline="30000" dirty="0" smtClean="0">
              <a:solidFill>
                <a:schemeClr val="tx2"/>
              </a:solidFill>
            </a:endParaRPr>
          </a:p>
          <a:p>
            <a:endParaRPr lang="en-GB" baseline="30000" dirty="0">
              <a:solidFill>
                <a:schemeClr val="tx2"/>
              </a:solidFill>
            </a:endParaRPr>
          </a:p>
          <a:p>
            <a:endParaRPr lang="en-GB" baseline="30000" dirty="0" smtClean="0">
              <a:solidFill>
                <a:schemeClr val="tx2"/>
              </a:solidFill>
            </a:endParaRPr>
          </a:p>
          <a:p>
            <a:endParaRPr lang="en-GB" baseline="30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baseline="30000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4797152"/>
            <a:ext cx="777686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aseline="30000" dirty="0" smtClean="0"/>
              <a:t>1 </a:t>
            </a:r>
            <a:r>
              <a:rPr lang="en-GB" dirty="0" smtClean="0"/>
              <a:t>Myers, L et al. Prevalence of alexithymia in patients with psychogenic non-epileptic seizures and epileptic seizures and predictors in in psychogenic non-epileptic seizures. </a:t>
            </a:r>
            <a:r>
              <a:rPr lang="en-GB" i="1" dirty="0" smtClean="0"/>
              <a:t>Epilepsy </a:t>
            </a:r>
            <a:r>
              <a:rPr lang="en-GB" i="1" dirty="0" err="1" smtClean="0"/>
              <a:t>Behav</a:t>
            </a:r>
            <a:r>
              <a:rPr lang="en-GB" i="1" dirty="0" smtClean="0"/>
              <a:t> 2013;26:153-7</a:t>
            </a:r>
          </a:p>
          <a:p>
            <a:endParaRPr lang="en-GB" i="1" baseline="30000" dirty="0"/>
          </a:p>
          <a:p>
            <a:r>
              <a:rPr lang="en-GB" baseline="30000" dirty="0" smtClean="0"/>
              <a:t>2 </a:t>
            </a:r>
            <a:r>
              <a:rPr lang="en-GB" dirty="0" err="1" smtClean="0"/>
              <a:t>Dimaro</a:t>
            </a:r>
            <a:r>
              <a:rPr lang="en-GB" dirty="0" smtClean="0"/>
              <a:t>, L.V. et al. Anxiety and avoidance in psychogenic </a:t>
            </a:r>
            <a:r>
              <a:rPr lang="en-GB" dirty="0" err="1" smtClean="0"/>
              <a:t>nonepileptic</a:t>
            </a:r>
            <a:r>
              <a:rPr lang="en-GB" dirty="0" smtClean="0"/>
              <a:t> seizures: The role of implicit and explicit anxiety.</a:t>
            </a:r>
            <a:r>
              <a:rPr lang="en-GB" i="1" dirty="0" smtClean="0"/>
              <a:t> Epilepsy </a:t>
            </a:r>
            <a:r>
              <a:rPr lang="en-GB" i="1" dirty="0" err="1" smtClean="0"/>
              <a:t>Behav</a:t>
            </a:r>
            <a:r>
              <a:rPr lang="en-GB" i="1" dirty="0" smtClean="0"/>
              <a:t> 2014;33: 77-86</a:t>
            </a:r>
            <a:endParaRPr lang="en-GB" i="1" baseline="30000" dirty="0"/>
          </a:p>
        </p:txBody>
      </p:sp>
    </p:spTree>
    <p:extLst>
      <p:ext uri="{BB962C8B-B14F-4D97-AF65-F5344CB8AC3E}">
        <p14:creationId xmlns:p14="http://schemas.microsoft.com/office/powerpoint/2010/main" xmlns="" val="4105418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685</TotalTime>
  <Words>1305</Words>
  <Application>Microsoft Office PowerPoint</Application>
  <PresentationFormat>On-screen Show (4:3)</PresentationFormat>
  <Paragraphs>308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Emotional processing in patients with psychogenic non-epileptic seizures and the implications for treatment</vt:lpstr>
      <vt:lpstr>Sheffield specialist neurology psychotherapy service</vt:lpstr>
      <vt:lpstr>Outline</vt:lpstr>
      <vt:lpstr>Definition</vt:lpstr>
      <vt:lpstr>Psychogenic non-epileptic seizures</vt:lpstr>
      <vt:lpstr>Slide 6</vt:lpstr>
      <vt:lpstr>Augmented model of psychodynamic interpersonal processing for FNS1</vt:lpstr>
      <vt:lpstr>Key features</vt:lpstr>
      <vt:lpstr>PNES and emotional processing</vt:lpstr>
      <vt:lpstr>Emotion processing and PNES: a cross-sectional comparison of patients and healthy controls1</vt:lpstr>
      <vt:lpstr>Study of Emotional Processing and PNES</vt:lpstr>
      <vt:lpstr>EP in PNES patients vs healthy controls</vt:lpstr>
      <vt:lpstr>EP and seizure frequency</vt:lpstr>
      <vt:lpstr>Total EPS scores and other measures</vt:lpstr>
      <vt:lpstr>Conclusions</vt:lpstr>
      <vt:lpstr>Patients with very low EPS scores</vt:lpstr>
      <vt:lpstr>Outcome data for all FNS1</vt:lpstr>
      <vt:lpstr>   Thank you</vt:lpstr>
    </vt:vector>
  </TitlesOfParts>
  <Company>Sheffield Teaching Hospital NHS Foundation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processing in patients with psychogenic non-epileptic seizures and the implications for treatment</dc:title>
  <dc:creator>Stephanie Howlett</dc:creator>
  <cp:lastModifiedBy>jessie.candy</cp:lastModifiedBy>
  <cp:revision>53</cp:revision>
  <dcterms:created xsi:type="dcterms:W3CDTF">2015-11-18T16:21:26Z</dcterms:created>
  <dcterms:modified xsi:type="dcterms:W3CDTF">2015-12-21T09:35:34Z</dcterms:modified>
</cp:coreProperties>
</file>