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38" r:id="rId2"/>
    <p:sldId id="406" r:id="rId3"/>
    <p:sldId id="404" r:id="rId4"/>
    <p:sldId id="421" r:id="rId5"/>
    <p:sldId id="420" r:id="rId6"/>
    <p:sldId id="426" r:id="rId7"/>
    <p:sldId id="427" r:id="rId8"/>
    <p:sldId id="428" r:id="rId9"/>
    <p:sldId id="429" r:id="rId10"/>
    <p:sldId id="432" r:id="rId11"/>
    <p:sldId id="433" r:id="rId12"/>
    <p:sldId id="434" r:id="rId13"/>
    <p:sldId id="435" r:id="rId14"/>
    <p:sldId id="436" r:id="rId15"/>
    <p:sldId id="443" r:id="rId16"/>
    <p:sldId id="444" r:id="rId17"/>
    <p:sldId id="445" r:id="rId18"/>
    <p:sldId id="446" r:id="rId19"/>
    <p:sldId id="447" r:id="rId20"/>
    <p:sldId id="419" r:id="rId21"/>
    <p:sldId id="342" r:id="rId22"/>
    <p:sldId id="344" r:id="rId23"/>
    <p:sldId id="345" r:id="rId24"/>
    <p:sldId id="351" r:id="rId25"/>
    <p:sldId id="346" r:id="rId26"/>
    <p:sldId id="348" r:id="rId27"/>
    <p:sldId id="397" r:id="rId28"/>
    <p:sldId id="368" r:id="rId29"/>
    <p:sldId id="352" r:id="rId30"/>
    <p:sldId id="353" r:id="rId31"/>
    <p:sldId id="437" r:id="rId32"/>
    <p:sldId id="438" r:id="rId33"/>
    <p:sldId id="439" r:id="rId34"/>
    <p:sldId id="450" r:id="rId35"/>
    <p:sldId id="440" r:id="rId36"/>
    <p:sldId id="441" r:id="rId37"/>
    <p:sldId id="442" r:id="rId38"/>
    <p:sldId id="355" r:id="rId39"/>
    <p:sldId id="410" r:id="rId40"/>
    <p:sldId id="411" r:id="rId41"/>
    <p:sldId id="413" r:id="rId42"/>
    <p:sldId id="414" r:id="rId43"/>
    <p:sldId id="401" r:id="rId44"/>
    <p:sldId id="402" r:id="rId45"/>
    <p:sldId id="403" r:id="rId46"/>
    <p:sldId id="448" r:id="rId47"/>
    <p:sldId id="369" r:id="rId48"/>
  </p:sldIdLst>
  <p:sldSz cx="9144000" cy="6858000" type="screen4x3"/>
  <p:notesSz cx="6662738" cy="9926638"/>
  <p:defaultTextStyle>
    <a:defPPr>
      <a:defRPr lang="en-GB"/>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6D8B"/>
    <a:srgbClr val="3A4D72"/>
    <a:srgbClr val="996633"/>
    <a:srgbClr val="789EBE"/>
    <a:srgbClr val="414359"/>
    <a:srgbClr val="969696"/>
    <a:srgbClr val="42698A"/>
    <a:srgbClr val="4049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7" autoAdjust="0"/>
    <p:restoredTop sz="94659" autoAdjust="0"/>
  </p:normalViewPr>
  <p:slideViewPr>
    <p:cSldViewPr>
      <p:cViewPr varScale="1">
        <p:scale>
          <a:sx n="74" d="100"/>
          <a:sy n="74" d="100"/>
        </p:scale>
        <p:origin x="-12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11267" name="Rectangle 3"/>
          <p:cNvSpPr>
            <a:spLocks noGrp="1" noChangeArrowheads="1"/>
          </p:cNvSpPr>
          <p:nvPr>
            <p:ph type="dt" sz="quarter" idx="1"/>
          </p:nvPr>
        </p:nvSpPr>
        <p:spPr bwMode="auto">
          <a:xfrm>
            <a:off x="3773488" y="0"/>
            <a:ext cx="28876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11268" name="Rectangle 4"/>
          <p:cNvSpPr>
            <a:spLocks noGrp="1" noChangeArrowheads="1"/>
          </p:cNvSpPr>
          <p:nvPr>
            <p:ph type="ftr" sz="quarter" idx="2"/>
          </p:nvPr>
        </p:nvSpPr>
        <p:spPr bwMode="auto">
          <a:xfrm>
            <a:off x="0" y="9428163"/>
            <a:ext cx="28876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11269" name="Rectangle 5"/>
          <p:cNvSpPr>
            <a:spLocks noGrp="1" noChangeArrowheads="1"/>
          </p:cNvSpPr>
          <p:nvPr>
            <p:ph type="sldNum" sz="quarter" idx="3"/>
          </p:nvPr>
        </p:nvSpPr>
        <p:spPr bwMode="auto">
          <a:xfrm>
            <a:off x="3773488" y="9428163"/>
            <a:ext cx="28876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EBFBC78F-F9F9-44D0-A422-AD38FEA764DC}" type="slidenum">
              <a:rPr lang="en-GB"/>
              <a:pPr>
                <a:defRPr/>
              </a:pPr>
              <a:t>‹#›</a:t>
            </a:fld>
            <a:endParaRPr lang="en-GB"/>
          </a:p>
        </p:txBody>
      </p:sp>
    </p:spTree>
    <p:extLst>
      <p:ext uri="{BB962C8B-B14F-4D97-AF65-F5344CB8AC3E}">
        <p14:creationId xmlns:p14="http://schemas.microsoft.com/office/powerpoint/2010/main" val="3721483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25603" name="Rectangle 3"/>
          <p:cNvSpPr>
            <a:spLocks noGrp="1" noChangeArrowheads="1"/>
          </p:cNvSpPr>
          <p:nvPr>
            <p:ph type="dt" idx="1"/>
          </p:nvPr>
        </p:nvSpPr>
        <p:spPr bwMode="auto">
          <a:xfrm>
            <a:off x="3773488" y="0"/>
            <a:ext cx="28876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47108" name="Rectangle 4"/>
          <p:cNvSpPr>
            <a:spLocks noGrp="1" noRot="1" noChangeAspect="1" noChangeArrowheads="1" noTextEdit="1"/>
          </p:cNvSpPr>
          <p:nvPr>
            <p:ph type="sldImg" idx="2"/>
          </p:nvPr>
        </p:nvSpPr>
        <p:spPr bwMode="auto">
          <a:xfrm>
            <a:off x="850900" y="744538"/>
            <a:ext cx="4962525" cy="3722687"/>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66750" y="4714875"/>
            <a:ext cx="532923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5606" name="Rectangle 6"/>
          <p:cNvSpPr>
            <a:spLocks noGrp="1" noChangeArrowheads="1"/>
          </p:cNvSpPr>
          <p:nvPr>
            <p:ph type="ftr" sz="quarter" idx="4"/>
          </p:nvPr>
        </p:nvSpPr>
        <p:spPr bwMode="auto">
          <a:xfrm>
            <a:off x="0" y="9428163"/>
            <a:ext cx="28876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25607" name="Rectangle 7"/>
          <p:cNvSpPr>
            <a:spLocks noGrp="1" noChangeArrowheads="1"/>
          </p:cNvSpPr>
          <p:nvPr>
            <p:ph type="sldNum" sz="quarter" idx="5"/>
          </p:nvPr>
        </p:nvSpPr>
        <p:spPr bwMode="auto">
          <a:xfrm>
            <a:off x="3773488" y="9428163"/>
            <a:ext cx="28876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6642DD8-F3D9-4A1B-A0BB-0DE0E28C64D2}" type="slidenum">
              <a:rPr lang="en-GB"/>
              <a:pPr>
                <a:defRPr/>
              </a:pPr>
              <a:t>‹#›</a:t>
            </a:fld>
            <a:endParaRPr lang="en-GB"/>
          </a:p>
        </p:txBody>
      </p:sp>
    </p:spTree>
    <p:extLst>
      <p:ext uri="{BB962C8B-B14F-4D97-AF65-F5344CB8AC3E}">
        <p14:creationId xmlns:p14="http://schemas.microsoft.com/office/powerpoint/2010/main" val="1833250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p:txBody>
          <a:bodyPr/>
          <a:lstStyle/>
          <a:p>
            <a:pPr>
              <a:defRPr/>
            </a:pPr>
            <a:fld id="{D735D65D-A864-49FB-91BD-D4FD7848204B}" type="slidenum">
              <a:rPr lang="en-GB" smtClean="0"/>
              <a:pPr>
                <a:defRPr/>
              </a:pPr>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642DD8-F3D9-4A1B-A0BB-0DE0E28C64D2}" type="slidenum">
              <a:rPr lang="en-GB" smtClean="0"/>
              <a:pPr>
                <a:defRPr/>
              </a:pPr>
              <a:t>45</a:t>
            </a:fld>
            <a:endParaRPr lang="en-GB"/>
          </a:p>
        </p:txBody>
      </p:sp>
    </p:spTree>
    <p:extLst>
      <p:ext uri="{BB962C8B-B14F-4D97-AF65-F5344CB8AC3E}">
        <p14:creationId xmlns:p14="http://schemas.microsoft.com/office/powerpoint/2010/main" val="79167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9DE3246-70AE-44B6-B16E-D714D405512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DCCE9F-515E-4BCF-B990-19051BD0D13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75DE5B0-AB71-4D3C-B590-4859D08C5F3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ACD8449-EDBD-491B-946B-D0FC1BC95A8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A8D00E7-5DBF-40D7-B1F5-FB54A724C12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BAC6D1A-901C-4A3A-A963-402A5DEF51C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2B58F0C-4F58-4262-9032-B3190CDF3F9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3CBCF9F-8C16-4402-B13A-203523C1C8D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05FBDA0-317B-4633-B036-90EA0821C39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A12698B-46B5-4860-ABF4-A9FC9834FDF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4304982-4EE2-443C-978A-E6F9286266E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E50D1541-54F5-4FA5-A4FD-E9F20D61BDD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492375"/>
            <a:ext cx="9144000" cy="1470025"/>
          </a:xfrm>
          <a:solidFill>
            <a:schemeClr val="bg1"/>
          </a:solidFill>
        </p:spPr>
        <p:txBody>
          <a:bodyPr/>
          <a:lstStyle/>
          <a:p>
            <a:pPr eaLnBrk="1" hangingPunct="1"/>
            <a:r>
              <a:rPr lang="en-GB" smtClean="0">
                <a:solidFill>
                  <a:srgbClr val="996633"/>
                </a:solidFill>
              </a:rPr>
              <a:t>Treating Post Traumatic Stress in cancer survivors</a:t>
            </a:r>
          </a:p>
        </p:txBody>
      </p:sp>
      <p:sp>
        <p:nvSpPr>
          <p:cNvPr id="2051" name="Rectangle 3"/>
          <p:cNvSpPr>
            <a:spLocks noGrp="1" noChangeArrowheads="1"/>
          </p:cNvSpPr>
          <p:nvPr>
            <p:ph type="subTitle" idx="1"/>
          </p:nvPr>
        </p:nvSpPr>
        <p:spPr>
          <a:xfrm>
            <a:off x="857250" y="4643438"/>
            <a:ext cx="7818438" cy="1785937"/>
          </a:xfrm>
        </p:spPr>
        <p:txBody>
          <a:bodyPr/>
          <a:lstStyle/>
          <a:p>
            <a:pPr algn="l" eaLnBrk="1" hangingPunct="1"/>
            <a:r>
              <a:rPr lang="en-GB" sz="1800" smtClean="0">
                <a:solidFill>
                  <a:schemeClr val="bg1"/>
                </a:solidFill>
              </a:rPr>
              <a:t>Roger Baker, Professor of Clinical Psychology, Bournemouth University</a:t>
            </a:r>
          </a:p>
          <a:p>
            <a:pPr algn="l" eaLnBrk="1" hangingPunct="1"/>
            <a:r>
              <a:rPr lang="en-GB" sz="1800" smtClean="0">
                <a:solidFill>
                  <a:schemeClr val="bg1"/>
                </a:solidFill>
              </a:rPr>
              <a:t>Lin Purandare, Cancer Nurse Consultant</a:t>
            </a:r>
          </a:p>
          <a:p>
            <a:pPr algn="l" eaLnBrk="1" hangingPunct="1"/>
            <a:r>
              <a:rPr lang="en-GB" sz="1800" smtClean="0">
                <a:solidFill>
                  <a:schemeClr val="bg1"/>
                </a:solidFill>
              </a:rPr>
              <a:t>Tamas Hickish, Consultant Oncologist,</a:t>
            </a:r>
          </a:p>
          <a:p>
            <a:pPr algn="l" eaLnBrk="1" hangingPunct="1"/>
            <a:r>
              <a:rPr lang="en-GB" sz="1800" smtClean="0">
                <a:solidFill>
                  <a:schemeClr val="bg1"/>
                </a:solidFill>
              </a:rPr>
              <a:t>		Royal Bournemouth &amp; Christchurch Hospitals NHS Trust</a:t>
            </a:r>
          </a:p>
          <a:p>
            <a:pPr algn="r" eaLnBrk="1" hangingPunct="1"/>
            <a:endParaRPr lang="en-GB" sz="1800" smtClean="0">
              <a:solidFill>
                <a:schemeClr val="bg1"/>
              </a:solidFill>
            </a:endParaRPr>
          </a:p>
          <a:p>
            <a:pPr algn="r" eaLnBrk="1" hangingPunct="1"/>
            <a:endParaRPr lang="en-GB" sz="1800" smtClean="0">
              <a:solidFill>
                <a:schemeClr val="bg1"/>
              </a:solidFill>
            </a:endParaRPr>
          </a:p>
          <a:p>
            <a:pPr algn="r" eaLnBrk="1" hangingPunct="1"/>
            <a:endParaRPr lang="en-GB" sz="1800" smtClean="0">
              <a:solidFill>
                <a:schemeClr val="bg1"/>
              </a:solidFill>
            </a:endParaRPr>
          </a:p>
          <a:p>
            <a:pPr algn="r" eaLnBrk="1" hangingPunct="1"/>
            <a:endParaRPr lang="en-GB" sz="1800" smtClean="0">
              <a:solidFill>
                <a:schemeClr val="bg1"/>
              </a:solidFill>
            </a:endParaRPr>
          </a:p>
        </p:txBody>
      </p:sp>
      <p:sp>
        <p:nvSpPr>
          <p:cNvPr id="2052" name="Rectangle 4"/>
          <p:cNvSpPr>
            <a:spLocks noChangeArrowheads="1"/>
          </p:cNvSpPr>
          <p:nvPr/>
        </p:nvSpPr>
        <p:spPr bwMode="auto">
          <a:xfrm>
            <a:off x="1500188" y="0"/>
            <a:ext cx="6357937" cy="1384300"/>
          </a:xfrm>
          <a:prstGeom prst="rect">
            <a:avLst/>
          </a:prstGeom>
          <a:noFill/>
          <a:ln w="9525">
            <a:noFill/>
            <a:miter lim="800000"/>
            <a:headEnd/>
            <a:tailEnd/>
          </a:ln>
        </p:spPr>
        <p:txBody>
          <a:bodyPr>
            <a:spAutoFit/>
          </a:bodyPr>
          <a:lstStyle/>
          <a:p>
            <a:pPr algn="ctr"/>
            <a:endParaRPr lang="en-GB" sz="2800">
              <a:solidFill>
                <a:schemeClr val="bg1"/>
              </a:solidFill>
            </a:endParaRPr>
          </a:p>
          <a:p>
            <a:pPr algn="ctr"/>
            <a:r>
              <a:rPr lang="en-GB" sz="2800">
                <a:solidFill>
                  <a:schemeClr val="bg1"/>
                </a:solidFill>
              </a:rPr>
              <a:t>Body and Mind – Making the Link</a:t>
            </a:r>
          </a:p>
          <a:p>
            <a:pPr algn="ctr"/>
            <a:r>
              <a:rPr lang="en-GB" sz="2800">
                <a:solidFill>
                  <a:schemeClr val="bg1"/>
                </a:solidFill>
              </a:rPr>
              <a:t>Salisbury</a:t>
            </a:r>
          </a:p>
        </p:txBody>
      </p:sp>
      <p:sp>
        <p:nvSpPr>
          <p:cNvPr id="2053" name="Rectangle 4"/>
          <p:cNvSpPr>
            <a:spLocks noChangeArrowheads="1"/>
          </p:cNvSpPr>
          <p:nvPr/>
        </p:nvSpPr>
        <p:spPr bwMode="auto">
          <a:xfrm>
            <a:off x="4357688" y="6000750"/>
            <a:ext cx="4572000" cy="400050"/>
          </a:xfrm>
          <a:prstGeom prst="rect">
            <a:avLst/>
          </a:prstGeom>
          <a:noFill/>
          <a:ln w="9525">
            <a:noFill/>
            <a:miter lim="800000"/>
            <a:headEnd/>
            <a:tailEnd/>
          </a:ln>
        </p:spPr>
        <p:txBody>
          <a:bodyPr>
            <a:spAutoFit/>
          </a:bodyPr>
          <a:lstStyle/>
          <a:p>
            <a:pPr algn="ctr"/>
            <a:r>
              <a:rPr lang="en-GB" sz="2000">
                <a:solidFill>
                  <a:schemeClr val="bg1"/>
                </a:solidFill>
              </a:rPr>
              <a:t>		       February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GB" sz="4000" smtClean="0">
                <a:solidFill>
                  <a:schemeClr val="bg1"/>
                </a:solidFill>
              </a:rPr>
              <a:t>What is traumatic about Cancer?</a:t>
            </a:r>
          </a:p>
        </p:txBody>
      </p:sp>
      <p:sp>
        <p:nvSpPr>
          <p:cNvPr id="11267" name="Content Placeholder 2"/>
          <p:cNvSpPr>
            <a:spLocks noGrp="1"/>
          </p:cNvSpPr>
          <p:nvPr>
            <p:ph idx="1"/>
          </p:nvPr>
        </p:nvSpPr>
        <p:spPr>
          <a:xfrm>
            <a:off x="457200" y="1600200"/>
            <a:ext cx="8229600" cy="614363"/>
          </a:xfrm>
        </p:spPr>
        <p:txBody>
          <a:bodyPr/>
          <a:lstStyle/>
          <a:p>
            <a:pPr>
              <a:buFontTx/>
              <a:buNone/>
            </a:pPr>
            <a:r>
              <a:rPr lang="en-GB" sz="2800" smtClean="0">
                <a:solidFill>
                  <a:schemeClr val="bg1"/>
                </a:solidFill>
              </a:rPr>
              <a:t>Loss of breast</a:t>
            </a:r>
          </a:p>
        </p:txBody>
      </p:sp>
      <p:pic>
        <p:nvPicPr>
          <p:cNvPr id="6" name="Picture 9" descr="procedure8_1"/>
          <p:cNvPicPr>
            <a:picLocks noChangeAspect="1" noChangeArrowheads="1"/>
          </p:cNvPicPr>
          <p:nvPr/>
        </p:nvPicPr>
        <p:blipFill>
          <a:blip r:embed="rId2"/>
          <a:srcRect/>
          <a:stretch>
            <a:fillRect/>
          </a:stretch>
        </p:blipFill>
        <p:spPr bwMode="auto">
          <a:xfrm>
            <a:off x="3500438" y="2214563"/>
            <a:ext cx="2357437" cy="3546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GB" sz="4000" smtClean="0">
                <a:solidFill>
                  <a:schemeClr val="bg1"/>
                </a:solidFill>
              </a:rPr>
              <a:t>What is traumatic about Cancer?</a:t>
            </a:r>
          </a:p>
        </p:txBody>
      </p:sp>
      <p:sp>
        <p:nvSpPr>
          <p:cNvPr id="12291" name="Content Placeholder 2"/>
          <p:cNvSpPr>
            <a:spLocks noGrp="1"/>
          </p:cNvSpPr>
          <p:nvPr>
            <p:ph idx="1"/>
          </p:nvPr>
        </p:nvSpPr>
        <p:spPr>
          <a:xfrm>
            <a:off x="457200" y="1600200"/>
            <a:ext cx="8229600" cy="614363"/>
          </a:xfrm>
        </p:spPr>
        <p:txBody>
          <a:bodyPr/>
          <a:lstStyle/>
          <a:p>
            <a:pPr>
              <a:buFontTx/>
              <a:buNone/>
            </a:pPr>
            <a:r>
              <a:rPr lang="en-GB" sz="2800" smtClean="0">
                <a:solidFill>
                  <a:schemeClr val="bg1"/>
                </a:solidFill>
              </a:rPr>
              <a:t>Loss of hair</a:t>
            </a:r>
          </a:p>
        </p:txBody>
      </p:sp>
      <p:pic>
        <p:nvPicPr>
          <p:cNvPr id="12292" name="Picture 6" descr="http://i.dailymail.co.uk/i/pix/2010/05/08/article-1275341-097CDAA1000005DC-930_468x606.jpg"/>
          <p:cNvPicPr>
            <a:picLocks noChangeAspect="1" noChangeArrowheads="1"/>
          </p:cNvPicPr>
          <p:nvPr/>
        </p:nvPicPr>
        <p:blipFill>
          <a:blip r:embed="rId2"/>
          <a:srcRect/>
          <a:stretch>
            <a:fillRect/>
          </a:stretch>
        </p:blipFill>
        <p:spPr bwMode="auto">
          <a:xfrm>
            <a:off x="2714625" y="2428875"/>
            <a:ext cx="2786063" cy="360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r>
              <a:rPr lang="en-GB" sz="4000" smtClean="0">
                <a:solidFill>
                  <a:schemeClr val="bg1"/>
                </a:solidFill>
              </a:rPr>
              <a:t>What is traumatic about Cancer?</a:t>
            </a:r>
          </a:p>
        </p:txBody>
      </p:sp>
      <p:sp>
        <p:nvSpPr>
          <p:cNvPr id="13315" name="Content Placeholder 2"/>
          <p:cNvSpPr>
            <a:spLocks noGrp="1"/>
          </p:cNvSpPr>
          <p:nvPr>
            <p:ph idx="1"/>
          </p:nvPr>
        </p:nvSpPr>
        <p:spPr>
          <a:xfrm>
            <a:off x="457200" y="1600200"/>
            <a:ext cx="8229600" cy="614363"/>
          </a:xfrm>
        </p:spPr>
        <p:txBody>
          <a:bodyPr/>
          <a:lstStyle/>
          <a:p>
            <a:pPr>
              <a:buFontTx/>
              <a:buNone/>
            </a:pPr>
            <a:r>
              <a:rPr lang="en-GB" sz="2800" smtClean="0">
                <a:solidFill>
                  <a:schemeClr val="bg1"/>
                </a:solidFill>
              </a:rPr>
              <a:t>Chemotherapy</a:t>
            </a:r>
          </a:p>
        </p:txBody>
      </p:sp>
      <p:pic>
        <p:nvPicPr>
          <p:cNvPr id="5" name="Picture 20" descr=",chemo illness"/>
          <p:cNvPicPr>
            <a:picLocks noChangeAspect="1" noChangeArrowheads="1"/>
          </p:cNvPicPr>
          <p:nvPr/>
        </p:nvPicPr>
        <p:blipFill>
          <a:blip r:embed="rId2"/>
          <a:srcRect/>
          <a:stretch>
            <a:fillRect/>
          </a:stretch>
        </p:blipFill>
        <p:spPr bwMode="auto">
          <a:xfrm>
            <a:off x="2786063" y="2214563"/>
            <a:ext cx="3132137" cy="3157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GB" sz="4000" smtClean="0">
                <a:solidFill>
                  <a:schemeClr val="bg1"/>
                </a:solidFill>
              </a:rPr>
              <a:t>What is traumatic about Cancer?</a:t>
            </a:r>
          </a:p>
        </p:txBody>
      </p:sp>
      <p:sp>
        <p:nvSpPr>
          <p:cNvPr id="14339" name="Content Placeholder 2"/>
          <p:cNvSpPr>
            <a:spLocks noGrp="1"/>
          </p:cNvSpPr>
          <p:nvPr>
            <p:ph idx="1"/>
          </p:nvPr>
        </p:nvSpPr>
        <p:spPr>
          <a:xfrm>
            <a:off x="457200" y="1600200"/>
            <a:ext cx="8229600" cy="614363"/>
          </a:xfrm>
        </p:spPr>
        <p:txBody>
          <a:bodyPr/>
          <a:lstStyle/>
          <a:p>
            <a:pPr>
              <a:buFontTx/>
              <a:buNone/>
            </a:pPr>
            <a:r>
              <a:rPr lang="en-GB" sz="2800" smtClean="0">
                <a:solidFill>
                  <a:schemeClr val="bg1"/>
                </a:solidFill>
              </a:rPr>
              <a:t>Radiotherapy</a:t>
            </a:r>
          </a:p>
        </p:txBody>
      </p:sp>
      <p:pic>
        <p:nvPicPr>
          <p:cNvPr id="14340" name="Picture 6" descr="http://allvitalpoints.com/wp-content/uploads/2010/07/radiotherapy1.jpg"/>
          <p:cNvPicPr>
            <a:picLocks noChangeAspect="1" noChangeArrowheads="1"/>
          </p:cNvPicPr>
          <p:nvPr/>
        </p:nvPicPr>
        <p:blipFill>
          <a:blip r:embed="rId2"/>
          <a:srcRect/>
          <a:stretch>
            <a:fillRect/>
          </a:stretch>
        </p:blipFill>
        <p:spPr bwMode="auto">
          <a:xfrm>
            <a:off x="2000250" y="2571750"/>
            <a:ext cx="4876800" cy="305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GB" sz="4000" smtClean="0">
                <a:solidFill>
                  <a:schemeClr val="bg1"/>
                </a:solidFill>
              </a:rPr>
              <a:t>What is traumatic about Cancer?</a:t>
            </a:r>
          </a:p>
        </p:txBody>
      </p:sp>
      <p:sp>
        <p:nvSpPr>
          <p:cNvPr id="15363" name="Content Placeholder 2"/>
          <p:cNvSpPr>
            <a:spLocks noGrp="1"/>
          </p:cNvSpPr>
          <p:nvPr>
            <p:ph idx="1"/>
          </p:nvPr>
        </p:nvSpPr>
        <p:spPr>
          <a:xfrm>
            <a:off x="457200" y="1600200"/>
            <a:ext cx="8229600" cy="614363"/>
          </a:xfrm>
        </p:spPr>
        <p:txBody>
          <a:bodyPr/>
          <a:lstStyle/>
          <a:p>
            <a:pPr>
              <a:buFontTx/>
              <a:buNone/>
            </a:pPr>
            <a:r>
              <a:rPr lang="en-GB" sz="2800" smtClean="0">
                <a:solidFill>
                  <a:schemeClr val="bg1"/>
                </a:solidFill>
              </a:rPr>
              <a:t>Complications of therapy</a:t>
            </a:r>
          </a:p>
        </p:txBody>
      </p:sp>
      <p:pic>
        <p:nvPicPr>
          <p:cNvPr id="15364" name="Picture 8" descr="http://rcsy.files.wordpress.com/2010/04/dsc_0041.jpg"/>
          <p:cNvPicPr>
            <a:picLocks noChangeAspect="1" noChangeArrowheads="1"/>
          </p:cNvPicPr>
          <p:nvPr/>
        </p:nvPicPr>
        <p:blipFill>
          <a:blip r:embed="rId2"/>
          <a:srcRect/>
          <a:stretch>
            <a:fillRect/>
          </a:stretch>
        </p:blipFill>
        <p:spPr bwMode="auto">
          <a:xfrm>
            <a:off x="2643188" y="2643188"/>
            <a:ext cx="4560887" cy="3030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611188" y="476250"/>
            <a:ext cx="47529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spcBef>
                <a:spcPct val="50000"/>
              </a:spcBef>
            </a:pPr>
            <a:r>
              <a:rPr lang="en-GB" sz="3200">
                <a:solidFill>
                  <a:schemeClr val="bg1"/>
                </a:solidFill>
              </a:rPr>
              <a:t>Is Post Traumatic Stress Disorder an illness with a set of symptoms?</a:t>
            </a:r>
          </a:p>
        </p:txBody>
      </p:sp>
      <p:sp>
        <p:nvSpPr>
          <p:cNvPr id="9219" name="Text Box 5"/>
          <p:cNvSpPr txBox="1">
            <a:spLocks noChangeArrowheads="1"/>
          </p:cNvSpPr>
          <p:nvPr/>
        </p:nvSpPr>
        <p:spPr bwMode="auto">
          <a:xfrm>
            <a:off x="611188" y="4221163"/>
            <a:ext cx="3959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spcBef>
                <a:spcPct val="50000"/>
              </a:spcBef>
            </a:pPr>
            <a:r>
              <a:rPr lang="en-GB" sz="3200">
                <a:solidFill>
                  <a:schemeClr val="bg1"/>
                </a:solidFill>
              </a:rPr>
              <a:t>The PTSD menu has 17 symptoms</a:t>
            </a:r>
          </a:p>
        </p:txBody>
      </p:sp>
      <p:pic>
        <p:nvPicPr>
          <p:cNvPr id="9220" name="Picture 7" descr="http://i124.photobucket.com/albums/p2/jimerman_photos/ger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5963" y="692150"/>
            <a:ext cx="27368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http://rlv.zcache.com/germ_invasion_poster-p228954797791264444trma_400.jpg"/>
          <p:cNvPicPr>
            <a:picLocks noChangeAspect="1" noChangeArrowheads="1"/>
          </p:cNvPicPr>
          <p:nvPr/>
        </p:nvPicPr>
        <p:blipFill>
          <a:blip r:embed="rId3">
            <a:extLst>
              <a:ext uri="{28A0092B-C50C-407E-A947-70E740481C1C}">
                <a14:useLocalDpi xmlns:a14="http://schemas.microsoft.com/office/drawing/2010/main" val="0"/>
              </a:ext>
            </a:extLst>
          </a:blip>
          <a:srcRect l="2081" t="16708" r="2292" b="17667"/>
          <a:stretch>
            <a:fillRect/>
          </a:stretch>
        </p:blipFill>
        <p:spPr bwMode="auto">
          <a:xfrm>
            <a:off x="1116013" y="2060575"/>
            <a:ext cx="316706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7" descr="http://www.fountainparkmotel.com/images/Family-Restaurant-2008-P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4076700"/>
            <a:ext cx="1500187"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199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r>
              <a:rPr lang="en-GB" smtClean="0">
                <a:solidFill>
                  <a:schemeClr val="bg1"/>
                </a:solidFill>
              </a:rPr>
              <a:t>Four psychological mechanisms</a:t>
            </a:r>
          </a:p>
        </p:txBody>
      </p:sp>
      <p:sp>
        <p:nvSpPr>
          <p:cNvPr id="175107" name="Rectangle 3"/>
          <p:cNvSpPr>
            <a:spLocks noGrp="1" noChangeArrowheads="1"/>
          </p:cNvSpPr>
          <p:nvPr>
            <p:ph type="body" idx="1"/>
          </p:nvPr>
        </p:nvSpPr>
        <p:spPr>
          <a:xfrm>
            <a:off x="0" y="1687513"/>
            <a:ext cx="9001125" cy="5170487"/>
          </a:xfrm>
        </p:spPr>
        <p:txBody>
          <a:bodyPr/>
          <a:lstStyle/>
          <a:p>
            <a:pPr eaLnBrk="1" hangingPunct="1">
              <a:lnSpc>
                <a:spcPct val="90000"/>
              </a:lnSpc>
            </a:pPr>
            <a:r>
              <a:rPr lang="en-GB" sz="2400" smtClean="0">
                <a:solidFill>
                  <a:schemeClr val="bg1"/>
                </a:solidFill>
              </a:rPr>
              <a:t>Flashbacks  </a:t>
            </a:r>
            <a:r>
              <a:rPr lang="en-GB" sz="2400" i="1" smtClean="0">
                <a:solidFill>
                  <a:schemeClr val="bg1"/>
                </a:solidFill>
              </a:rPr>
              <a:t>‘I suddenly see the face of the intruder</a:t>
            </a:r>
            <a:r>
              <a:rPr lang="en-GB" sz="2400" smtClean="0">
                <a:solidFill>
                  <a:schemeClr val="bg1"/>
                </a:solidFill>
              </a:rPr>
              <a:t>’</a:t>
            </a:r>
          </a:p>
          <a:p>
            <a:pPr eaLnBrk="1" hangingPunct="1">
              <a:lnSpc>
                <a:spcPct val="90000"/>
              </a:lnSpc>
            </a:pPr>
            <a:r>
              <a:rPr lang="en-GB" sz="2400" smtClean="0">
                <a:solidFill>
                  <a:schemeClr val="bg1"/>
                </a:solidFill>
              </a:rPr>
              <a:t>Nightmares  </a:t>
            </a:r>
            <a:r>
              <a:rPr lang="en-GB" sz="2400" i="1" smtClean="0">
                <a:solidFill>
                  <a:schemeClr val="bg1"/>
                </a:solidFill>
              </a:rPr>
              <a:t>‘In my dream the cancer had returned and I was on the operating table having both breasts removed.  The surgeons were trying to cut deeper and deeper saying ‘we can’t get it all out’.  My children stood around the operating table crying’</a:t>
            </a:r>
          </a:p>
          <a:p>
            <a:pPr eaLnBrk="1" hangingPunct="1">
              <a:lnSpc>
                <a:spcPct val="90000"/>
              </a:lnSpc>
            </a:pPr>
            <a:r>
              <a:rPr lang="en-GB" sz="2400" smtClean="0">
                <a:solidFill>
                  <a:schemeClr val="bg1"/>
                </a:solidFill>
              </a:rPr>
              <a:t>Sense of reliving the trauma, e.g. prisoners of war suddenly feeling they were back in captivity</a:t>
            </a:r>
          </a:p>
          <a:p>
            <a:pPr eaLnBrk="1" hangingPunct="1">
              <a:lnSpc>
                <a:spcPct val="90000"/>
              </a:lnSpc>
            </a:pPr>
            <a:r>
              <a:rPr lang="en-GB" sz="2400" smtClean="0">
                <a:solidFill>
                  <a:schemeClr val="bg1"/>
                </a:solidFill>
              </a:rPr>
              <a:t>Intense psychological distress to trigger stimuli, hearing squealing tyres brings back the distress of the accident.</a:t>
            </a:r>
          </a:p>
          <a:p>
            <a:pPr eaLnBrk="1" hangingPunct="1">
              <a:lnSpc>
                <a:spcPct val="90000"/>
              </a:lnSpc>
            </a:pPr>
            <a:r>
              <a:rPr lang="en-GB" sz="2400" smtClean="0">
                <a:solidFill>
                  <a:schemeClr val="bg1"/>
                </a:solidFill>
              </a:rPr>
              <a:t>Intense physiological distress to trigger stimuli, e.g. Chemo infusion, </a:t>
            </a:r>
            <a:r>
              <a:rPr lang="en-GB" sz="2400" i="1" smtClean="0">
                <a:solidFill>
                  <a:schemeClr val="bg1"/>
                </a:solidFill>
              </a:rPr>
              <a:t>‘it’s just a certain red... Even to think about that sort of red makes me feel... It brings back all the sick feeling and makes me feel a bit shaky’.</a:t>
            </a:r>
          </a:p>
        </p:txBody>
      </p:sp>
      <p:sp>
        <p:nvSpPr>
          <p:cNvPr id="10244" name="Text Box 4"/>
          <p:cNvSpPr txBox="1">
            <a:spLocks noChangeArrowheads="1"/>
          </p:cNvSpPr>
          <p:nvPr/>
        </p:nvSpPr>
        <p:spPr bwMode="auto">
          <a:xfrm>
            <a:off x="357188" y="928688"/>
            <a:ext cx="7921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spcBef>
                <a:spcPct val="50000"/>
              </a:spcBef>
            </a:pPr>
            <a:r>
              <a:rPr lang="en-GB" sz="3200" i="1">
                <a:solidFill>
                  <a:schemeClr val="bg1"/>
                </a:solidFill>
              </a:rPr>
              <a:t>Mechanism 1: Re-experiencing the event</a:t>
            </a:r>
          </a:p>
        </p:txBody>
      </p:sp>
    </p:spTree>
    <p:extLst>
      <p:ext uri="{BB962C8B-B14F-4D97-AF65-F5344CB8AC3E}">
        <p14:creationId xmlns:p14="http://schemas.microsoft.com/office/powerpoint/2010/main" val="4004767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51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5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0"/>
            <a:ext cx="8229600" cy="1143000"/>
          </a:xfrm>
        </p:spPr>
        <p:txBody>
          <a:bodyPr/>
          <a:lstStyle/>
          <a:p>
            <a:pPr eaLnBrk="1" hangingPunct="1"/>
            <a:r>
              <a:rPr lang="en-GB" smtClean="0">
                <a:solidFill>
                  <a:schemeClr val="bg1"/>
                </a:solidFill>
              </a:rPr>
              <a:t>Four psychological mechanisms</a:t>
            </a:r>
          </a:p>
        </p:txBody>
      </p:sp>
      <p:sp>
        <p:nvSpPr>
          <p:cNvPr id="175107" name="Rectangle 3"/>
          <p:cNvSpPr>
            <a:spLocks noGrp="1" noChangeArrowheads="1"/>
          </p:cNvSpPr>
          <p:nvPr>
            <p:ph type="body" idx="1"/>
          </p:nvPr>
        </p:nvSpPr>
        <p:spPr>
          <a:xfrm>
            <a:off x="0" y="2000250"/>
            <a:ext cx="9001125" cy="5170488"/>
          </a:xfrm>
        </p:spPr>
        <p:txBody>
          <a:bodyPr/>
          <a:lstStyle/>
          <a:p>
            <a:pPr eaLnBrk="1" hangingPunct="1">
              <a:lnSpc>
                <a:spcPct val="90000"/>
              </a:lnSpc>
            </a:pPr>
            <a:r>
              <a:rPr lang="en-GB" smtClean="0">
                <a:solidFill>
                  <a:schemeClr val="bg1"/>
                </a:solidFill>
              </a:rPr>
              <a:t>Difficulty falling or staying asleep</a:t>
            </a:r>
          </a:p>
          <a:p>
            <a:pPr eaLnBrk="1" hangingPunct="1">
              <a:lnSpc>
                <a:spcPct val="90000"/>
              </a:lnSpc>
            </a:pPr>
            <a:r>
              <a:rPr lang="en-GB" smtClean="0">
                <a:solidFill>
                  <a:schemeClr val="bg1"/>
                </a:solidFill>
              </a:rPr>
              <a:t>Irritability, e.g. </a:t>
            </a:r>
            <a:r>
              <a:rPr lang="en-GB" i="1" smtClean="0">
                <a:solidFill>
                  <a:schemeClr val="bg1"/>
                </a:solidFill>
              </a:rPr>
              <a:t>‘my fuse is much shorter.  John (her husband) will make a joke and I jump down his throat’</a:t>
            </a:r>
          </a:p>
          <a:p>
            <a:pPr eaLnBrk="1" hangingPunct="1">
              <a:lnSpc>
                <a:spcPct val="90000"/>
              </a:lnSpc>
            </a:pPr>
            <a:r>
              <a:rPr lang="en-GB" smtClean="0">
                <a:solidFill>
                  <a:schemeClr val="bg1"/>
                </a:solidFill>
              </a:rPr>
              <a:t>Difficulty concentrating</a:t>
            </a:r>
          </a:p>
          <a:p>
            <a:pPr eaLnBrk="1" hangingPunct="1">
              <a:lnSpc>
                <a:spcPct val="90000"/>
              </a:lnSpc>
            </a:pPr>
            <a:r>
              <a:rPr lang="en-GB" smtClean="0">
                <a:solidFill>
                  <a:schemeClr val="bg1"/>
                </a:solidFill>
              </a:rPr>
              <a:t>Hypervigilance</a:t>
            </a:r>
          </a:p>
          <a:p>
            <a:pPr eaLnBrk="1" hangingPunct="1">
              <a:lnSpc>
                <a:spcPct val="90000"/>
              </a:lnSpc>
            </a:pPr>
            <a:r>
              <a:rPr lang="en-GB" smtClean="0">
                <a:solidFill>
                  <a:schemeClr val="bg1"/>
                </a:solidFill>
              </a:rPr>
              <a:t>Exaggerated startle response</a:t>
            </a:r>
          </a:p>
        </p:txBody>
      </p:sp>
      <p:sp>
        <p:nvSpPr>
          <p:cNvPr id="11268" name="Text Box 4"/>
          <p:cNvSpPr txBox="1">
            <a:spLocks noChangeArrowheads="1"/>
          </p:cNvSpPr>
          <p:nvPr/>
        </p:nvSpPr>
        <p:spPr bwMode="auto">
          <a:xfrm>
            <a:off x="357188" y="1071563"/>
            <a:ext cx="8215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spcBef>
                <a:spcPct val="50000"/>
              </a:spcBef>
            </a:pPr>
            <a:r>
              <a:rPr lang="en-GB" sz="3200" i="1">
                <a:solidFill>
                  <a:schemeClr val="bg1"/>
                </a:solidFill>
              </a:rPr>
              <a:t>Mechanism 2: Persistent increased arousal </a:t>
            </a:r>
          </a:p>
        </p:txBody>
      </p:sp>
    </p:spTree>
    <p:extLst>
      <p:ext uri="{BB962C8B-B14F-4D97-AF65-F5344CB8AC3E}">
        <p14:creationId xmlns:p14="http://schemas.microsoft.com/office/powerpoint/2010/main" val="3441661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51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5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57188" y="-214313"/>
            <a:ext cx="8229600" cy="1143001"/>
          </a:xfrm>
        </p:spPr>
        <p:txBody>
          <a:bodyPr/>
          <a:lstStyle/>
          <a:p>
            <a:pPr eaLnBrk="1" hangingPunct="1"/>
            <a:r>
              <a:rPr lang="en-GB" smtClean="0">
                <a:solidFill>
                  <a:schemeClr val="bg1"/>
                </a:solidFill>
              </a:rPr>
              <a:t>Four psychological mechanisms</a:t>
            </a:r>
          </a:p>
        </p:txBody>
      </p:sp>
      <p:sp>
        <p:nvSpPr>
          <p:cNvPr id="175107" name="Rectangle 3"/>
          <p:cNvSpPr>
            <a:spLocks noGrp="1" noChangeArrowheads="1"/>
          </p:cNvSpPr>
          <p:nvPr>
            <p:ph type="body" idx="1"/>
          </p:nvPr>
        </p:nvSpPr>
        <p:spPr>
          <a:xfrm>
            <a:off x="0" y="1071563"/>
            <a:ext cx="9144000" cy="5786437"/>
          </a:xfrm>
        </p:spPr>
        <p:txBody>
          <a:bodyPr/>
          <a:lstStyle/>
          <a:p>
            <a:pPr eaLnBrk="1" hangingPunct="1">
              <a:lnSpc>
                <a:spcPct val="90000"/>
              </a:lnSpc>
            </a:pPr>
            <a:r>
              <a:rPr lang="en-GB" sz="2800" smtClean="0">
                <a:solidFill>
                  <a:schemeClr val="bg1"/>
                </a:solidFill>
              </a:rPr>
              <a:t>Lack of interest in important activities  </a:t>
            </a:r>
            <a:r>
              <a:rPr lang="en-GB" sz="2800" i="1" smtClean="0">
                <a:solidFill>
                  <a:schemeClr val="bg1"/>
                </a:solidFill>
              </a:rPr>
              <a:t>‘I have lost in socialising and in material things.  I don’t go shopping as much as and would rather stay at home where I feel safer</a:t>
            </a:r>
            <a:r>
              <a:rPr lang="en-GB" sz="2800" smtClean="0">
                <a:solidFill>
                  <a:schemeClr val="bg1"/>
                </a:solidFill>
              </a:rPr>
              <a:t>’</a:t>
            </a:r>
          </a:p>
          <a:p>
            <a:pPr eaLnBrk="1" hangingPunct="1">
              <a:lnSpc>
                <a:spcPct val="90000"/>
              </a:lnSpc>
            </a:pPr>
            <a:r>
              <a:rPr lang="en-GB" sz="2800" smtClean="0">
                <a:solidFill>
                  <a:schemeClr val="bg1"/>
                </a:solidFill>
              </a:rPr>
              <a:t>Restricted ability to experience feelings  ‘</a:t>
            </a:r>
            <a:r>
              <a:rPr lang="en-GB" sz="2800" i="1" smtClean="0">
                <a:solidFill>
                  <a:schemeClr val="bg1"/>
                </a:solidFill>
              </a:rPr>
              <a:t>all feelings ceased to be, at least on the surface, because one could not exist and at the same time live with such feelings of abhorrence, disgust and terror</a:t>
            </a:r>
            <a:r>
              <a:rPr lang="en-GB" sz="2800" smtClean="0">
                <a:solidFill>
                  <a:schemeClr val="bg1"/>
                </a:solidFill>
              </a:rPr>
              <a:t>’</a:t>
            </a:r>
          </a:p>
          <a:p>
            <a:pPr eaLnBrk="1" hangingPunct="1">
              <a:lnSpc>
                <a:spcPct val="90000"/>
              </a:lnSpc>
            </a:pPr>
            <a:r>
              <a:rPr lang="en-GB" sz="2800" smtClean="0">
                <a:solidFill>
                  <a:schemeClr val="bg1"/>
                </a:solidFill>
              </a:rPr>
              <a:t>Feeling of detachment or estrangement from others  ‘</a:t>
            </a:r>
            <a:r>
              <a:rPr lang="en-GB" sz="2800" i="1" smtClean="0">
                <a:solidFill>
                  <a:schemeClr val="bg1"/>
                </a:solidFill>
              </a:rPr>
              <a:t>My body feels much as if my head and body were separate.  It’s almost as if I am out of the room.  I can hear your questions but they feel like they are at a distance</a:t>
            </a:r>
            <a:r>
              <a:rPr lang="en-GB" sz="2400" i="1" smtClean="0">
                <a:solidFill>
                  <a:schemeClr val="bg1"/>
                </a:solidFill>
              </a:rPr>
              <a:t>’</a:t>
            </a:r>
          </a:p>
        </p:txBody>
      </p:sp>
      <p:sp>
        <p:nvSpPr>
          <p:cNvPr id="12292" name="Text Box 4"/>
          <p:cNvSpPr txBox="1">
            <a:spLocks noChangeArrowheads="1"/>
          </p:cNvSpPr>
          <p:nvPr/>
        </p:nvSpPr>
        <p:spPr bwMode="auto">
          <a:xfrm>
            <a:off x="357188" y="571500"/>
            <a:ext cx="7921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spcBef>
                <a:spcPct val="50000"/>
              </a:spcBef>
            </a:pPr>
            <a:r>
              <a:rPr lang="en-GB" sz="3200" i="1">
                <a:solidFill>
                  <a:schemeClr val="bg1"/>
                </a:solidFill>
              </a:rPr>
              <a:t>Mechanism 3: Emotional numbing</a:t>
            </a:r>
          </a:p>
        </p:txBody>
      </p:sp>
    </p:spTree>
    <p:extLst>
      <p:ext uri="{BB962C8B-B14F-4D97-AF65-F5344CB8AC3E}">
        <p14:creationId xmlns:p14="http://schemas.microsoft.com/office/powerpoint/2010/main" val="3688745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0"/>
            <a:ext cx="8229600" cy="1143000"/>
          </a:xfrm>
        </p:spPr>
        <p:txBody>
          <a:bodyPr/>
          <a:lstStyle/>
          <a:p>
            <a:pPr eaLnBrk="1" hangingPunct="1"/>
            <a:r>
              <a:rPr lang="en-GB" smtClean="0">
                <a:solidFill>
                  <a:schemeClr val="bg1"/>
                </a:solidFill>
              </a:rPr>
              <a:t>Four psychological mechanisms</a:t>
            </a:r>
          </a:p>
        </p:txBody>
      </p:sp>
      <p:sp>
        <p:nvSpPr>
          <p:cNvPr id="175107" name="Rectangle 3"/>
          <p:cNvSpPr>
            <a:spLocks noGrp="1" noChangeArrowheads="1"/>
          </p:cNvSpPr>
          <p:nvPr>
            <p:ph type="body" idx="1"/>
          </p:nvPr>
        </p:nvSpPr>
        <p:spPr>
          <a:xfrm>
            <a:off x="0" y="2286000"/>
            <a:ext cx="9001125" cy="5170488"/>
          </a:xfrm>
        </p:spPr>
        <p:txBody>
          <a:bodyPr/>
          <a:lstStyle/>
          <a:p>
            <a:pPr eaLnBrk="1" hangingPunct="1">
              <a:lnSpc>
                <a:spcPct val="90000"/>
              </a:lnSpc>
              <a:buFontTx/>
              <a:buNone/>
            </a:pPr>
            <a:r>
              <a:rPr lang="en-GB" smtClean="0">
                <a:solidFill>
                  <a:schemeClr val="bg1"/>
                </a:solidFill>
              </a:rPr>
              <a:t>	Avoidance</a:t>
            </a:r>
          </a:p>
          <a:p>
            <a:pPr eaLnBrk="1" hangingPunct="1">
              <a:lnSpc>
                <a:spcPct val="90000"/>
              </a:lnSpc>
            </a:pPr>
            <a:endParaRPr lang="en-GB" smtClean="0">
              <a:solidFill>
                <a:schemeClr val="bg1"/>
              </a:solidFill>
            </a:endParaRPr>
          </a:p>
          <a:p>
            <a:pPr eaLnBrk="1" hangingPunct="1">
              <a:lnSpc>
                <a:spcPct val="90000"/>
              </a:lnSpc>
            </a:pPr>
            <a:r>
              <a:rPr lang="en-GB" smtClean="0">
                <a:solidFill>
                  <a:schemeClr val="bg1"/>
                </a:solidFill>
              </a:rPr>
              <a:t>Avoiding thoughts, feelings or conversation associated with the trauma</a:t>
            </a:r>
          </a:p>
          <a:p>
            <a:pPr eaLnBrk="1" hangingPunct="1">
              <a:lnSpc>
                <a:spcPct val="90000"/>
              </a:lnSpc>
            </a:pPr>
            <a:r>
              <a:rPr lang="en-GB" smtClean="0">
                <a:solidFill>
                  <a:schemeClr val="bg1"/>
                </a:solidFill>
              </a:rPr>
              <a:t>Avoiding activities , places or people that arouse recollections of the trauma.</a:t>
            </a:r>
          </a:p>
        </p:txBody>
      </p:sp>
      <p:sp>
        <p:nvSpPr>
          <p:cNvPr id="13316" name="Text Box 4"/>
          <p:cNvSpPr txBox="1">
            <a:spLocks noChangeArrowheads="1"/>
          </p:cNvSpPr>
          <p:nvPr/>
        </p:nvSpPr>
        <p:spPr bwMode="auto">
          <a:xfrm>
            <a:off x="357188" y="1071563"/>
            <a:ext cx="82153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spcBef>
                <a:spcPct val="50000"/>
              </a:spcBef>
            </a:pPr>
            <a:r>
              <a:rPr lang="en-GB" sz="3200" i="1">
                <a:solidFill>
                  <a:schemeClr val="bg1"/>
                </a:solidFill>
              </a:rPr>
              <a:t>Mechanism 4: refers to a style of handling emotions</a:t>
            </a:r>
          </a:p>
        </p:txBody>
      </p:sp>
    </p:spTree>
    <p:extLst>
      <p:ext uri="{BB962C8B-B14F-4D97-AF65-F5344CB8AC3E}">
        <p14:creationId xmlns:p14="http://schemas.microsoft.com/office/powerpoint/2010/main" val="321177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5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a:xfrm>
            <a:off x="142875" y="1428750"/>
            <a:ext cx="8858250" cy="4114800"/>
          </a:xfrm>
        </p:spPr>
        <p:txBody>
          <a:bodyPr/>
          <a:lstStyle/>
          <a:p>
            <a:r>
              <a:rPr lang="en-GB" smtClean="0">
                <a:solidFill>
                  <a:schemeClr val="bg1"/>
                </a:solidFill>
              </a:rPr>
              <a:t>Describe treatment of PTSD in cancer survivors								</a:t>
            </a:r>
          </a:p>
          <a:p>
            <a:r>
              <a:rPr lang="en-GB" smtClean="0">
                <a:solidFill>
                  <a:schemeClr val="bg1"/>
                </a:solidFill>
              </a:rPr>
              <a:t>Describe a new type of therapy for PTSD - Emotional Processing Therapy,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dirty="0" smtClean="0"/>
              <a:t/>
            </a:r>
            <a:br>
              <a:rPr lang="en-GB" dirty="0" smtClean="0"/>
            </a:br>
            <a:r>
              <a:rPr lang="en-GB" dirty="0" smtClean="0">
                <a:solidFill>
                  <a:schemeClr val="tx1"/>
                </a:solidFill>
              </a:rPr>
              <a:t>An </a:t>
            </a:r>
            <a:r>
              <a:rPr lang="en-GB" dirty="0">
                <a:solidFill>
                  <a:schemeClr val="tx1"/>
                </a:solidFill>
              </a:rPr>
              <a:t>avoidant style of handling emotions</a:t>
            </a:r>
            <a:br>
              <a:rPr lang="en-GB" dirty="0">
                <a:solidFill>
                  <a:schemeClr val="tx1"/>
                </a:solidFill>
              </a:rPr>
            </a:br>
            <a:endParaRPr lang="en-GB" dirty="0">
              <a:solidFill>
                <a:schemeClr val="tx1"/>
              </a:solidFill>
            </a:endParaRPr>
          </a:p>
        </p:txBody>
      </p:sp>
      <p:sp>
        <p:nvSpPr>
          <p:cNvPr id="46083" name="Rectangle 3"/>
          <p:cNvSpPr>
            <a:spLocks noGrp="1" noChangeArrowheads="1"/>
          </p:cNvSpPr>
          <p:nvPr>
            <p:ph type="body" idx="1"/>
          </p:nvPr>
        </p:nvSpPr>
        <p:spPr/>
        <p:txBody>
          <a:bodyPr/>
          <a:lstStyle/>
          <a:p>
            <a:pPr>
              <a:buFontTx/>
              <a:buNone/>
            </a:pPr>
            <a:r>
              <a:rPr lang="en-GB" i="1" dirty="0" smtClean="0">
                <a:solidFill>
                  <a:schemeClr val="bg1"/>
                </a:solidFill>
              </a:rPr>
              <a:t>   </a:t>
            </a:r>
          </a:p>
          <a:p>
            <a:pPr>
              <a:buFontTx/>
              <a:buNone/>
            </a:pPr>
            <a:r>
              <a:rPr lang="en-GB" i="1" dirty="0">
                <a:solidFill>
                  <a:schemeClr val="bg1"/>
                </a:solidFill>
              </a:rPr>
              <a:t>	</a:t>
            </a:r>
            <a:r>
              <a:rPr lang="en-GB" i="1" dirty="0" smtClean="0">
                <a:solidFill>
                  <a:schemeClr val="bg1"/>
                </a:solidFill>
              </a:rPr>
              <a:t>Avoidance is not so much a symptom of PTSD but an emotional processing style that contributes to the development of PTSD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27088" y="4437063"/>
            <a:ext cx="7632700" cy="2011362"/>
          </a:xfrm>
          <a:prstGeom prst="rect">
            <a:avLst/>
          </a:prstGeom>
          <a:noFill/>
          <a:ln w="9525">
            <a:noFill/>
            <a:miter lim="800000"/>
            <a:headEnd/>
            <a:tailEnd/>
          </a:ln>
        </p:spPr>
        <p:txBody>
          <a:bodyPr>
            <a:spAutoFit/>
          </a:bodyPr>
          <a:lstStyle/>
          <a:p>
            <a:endParaRPr lang="en-US" sz="1800">
              <a:solidFill>
                <a:schemeClr val="bg1"/>
              </a:solidFill>
            </a:endParaRPr>
          </a:p>
          <a:p>
            <a:r>
              <a:rPr lang="en-US" sz="2400">
                <a:solidFill>
                  <a:schemeClr val="bg1"/>
                </a:solidFill>
              </a:rPr>
              <a:t>NICE recommends “Prolonged Exposure” for adults in a safe environment.</a:t>
            </a:r>
            <a:r>
              <a:rPr lang="en-US" sz="1800">
                <a:solidFill>
                  <a:schemeClr val="bg1"/>
                </a:solidFill>
              </a:rPr>
              <a:t> (</a:t>
            </a:r>
            <a:r>
              <a:rPr lang="en-US" sz="1200">
                <a:solidFill>
                  <a:schemeClr val="bg1"/>
                </a:solidFill>
              </a:rPr>
              <a:t>National Institute of Clinical Excellence (2005) Post Traumatic Stress Disorder (PTSD) : The management of PTSD in adults and children in primary and secondary care. Clinical Guidance 26. March 2005.)</a:t>
            </a:r>
            <a:r>
              <a:rPr lang="en-US" sz="1800">
                <a:solidFill>
                  <a:schemeClr val="bg1"/>
                </a:solidFill>
              </a:rPr>
              <a:t/>
            </a:r>
            <a:br>
              <a:rPr lang="en-US" sz="1800">
                <a:solidFill>
                  <a:schemeClr val="bg1"/>
                </a:solidFill>
              </a:rPr>
            </a:br>
            <a:r>
              <a:rPr lang="en-US" sz="1800">
                <a:solidFill>
                  <a:schemeClr val="bg1"/>
                </a:solidFill>
              </a:rPr>
              <a:t/>
            </a:r>
            <a:br>
              <a:rPr lang="en-US" sz="1800">
                <a:solidFill>
                  <a:schemeClr val="bg1"/>
                </a:solidFill>
              </a:rPr>
            </a:br>
            <a:endParaRPr lang="en-GB" sz="1800">
              <a:solidFill>
                <a:schemeClr val="bg1"/>
              </a:solidFill>
            </a:endParaRPr>
          </a:p>
        </p:txBody>
      </p:sp>
      <p:pic>
        <p:nvPicPr>
          <p:cNvPr id="17411" name="Picture 3" descr="MCj03590530000[1]"/>
          <p:cNvPicPr>
            <a:picLocks noChangeAspect="1" noChangeArrowheads="1"/>
          </p:cNvPicPr>
          <p:nvPr/>
        </p:nvPicPr>
        <p:blipFill>
          <a:blip r:embed="rId2"/>
          <a:srcRect/>
          <a:stretch>
            <a:fillRect/>
          </a:stretch>
        </p:blipFill>
        <p:spPr bwMode="auto">
          <a:xfrm>
            <a:off x="2555875" y="260350"/>
            <a:ext cx="4535488" cy="374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1382713"/>
          </a:xfrm>
          <a:prstGeom prst="rect">
            <a:avLst/>
          </a:prstGeom>
          <a:solidFill>
            <a:schemeClr val="bg1"/>
          </a:solidFill>
          <a:ln w="9525">
            <a:solidFill>
              <a:srgbClr val="DCB894"/>
            </a:solidFill>
            <a:miter lim="800000"/>
            <a:headEnd/>
            <a:tailEnd/>
          </a:ln>
        </p:spPr>
        <p:txBody>
          <a:bodyPr>
            <a:spAutoFit/>
          </a:bodyPr>
          <a:lstStyle/>
          <a:p>
            <a:pPr algn="ctr">
              <a:spcBef>
                <a:spcPct val="50000"/>
              </a:spcBef>
            </a:pPr>
            <a:r>
              <a:rPr lang="en-GB" sz="2800" b="1">
                <a:solidFill>
                  <a:srgbClr val="996633"/>
                </a:solidFill>
              </a:rPr>
              <a:t>Like behavioural exposure for obsessions and phobias, exposure for the PTSD sufferer means facing the </a:t>
            </a:r>
            <a:r>
              <a:rPr lang="en-GB" sz="2800" b="1" i="1">
                <a:solidFill>
                  <a:srgbClr val="996633"/>
                </a:solidFill>
              </a:rPr>
              <a:t>memories</a:t>
            </a:r>
            <a:r>
              <a:rPr lang="en-GB" sz="2800" b="1">
                <a:solidFill>
                  <a:srgbClr val="996633"/>
                </a:solidFill>
              </a:rPr>
              <a:t> of the trauma.</a:t>
            </a:r>
          </a:p>
        </p:txBody>
      </p:sp>
      <p:pic>
        <p:nvPicPr>
          <p:cNvPr id="18435" name="Picture 3" descr="m_picchu_open_arms"/>
          <p:cNvPicPr>
            <a:picLocks noChangeAspect="1" noChangeArrowheads="1"/>
          </p:cNvPicPr>
          <p:nvPr/>
        </p:nvPicPr>
        <p:blipFill>
          <a:blip r:embed="rId2"/>
          <a:srcRect/>
          <a:stretch>
            <a:fillRect/>
          </a:stretch>
        </p:blipFill>
        <p:spPr bwMode="auto">
          <a:xfrm>
            <a:off x="1763713" y="1700213"/>
            <a:ext cx="5976937" cy="448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43000"/>
          </a:xfrm>
          <a:solidFill>
            <a:schemeClr val="bg1"/>
          </a:solidFill>
        </p:spPr>
        <p:txBody>
          <a:bodyPr/>
          <a:lstStyle/>
          <a:p>
            <a:pPr eaLnBrk="1" hangingPunct="1"/>
            <a:r>
              <a:rPr lang="en-GB" sz="3200" b="1" smtClean="0">
                <a:solidFill>
                  <a:srgbClr val="996633"/>
                </a:solidFill>
              </a:rPr>
              <a:t>Problems with </a:t>
            </a:r>
            <a:br>
              <a:rPr lang="en-GB" sz="3200" b="1" smtClean="0">
                <a:solidFill>
                  <a:srgbClr val="996633"/>
                </a:solidFill>
              </a:rPr>
            </a:br>
            <a:r>
              <a:rPr lang="en-GB" sz="3200" b="1" smtClean="0">
                <a:solidFill>
                  <a:srgbClr val="996633"/>
                </a:solidFill>
              </a:rPr>
              <a:t>Prolonged Exposure therapy:</a:t>
            </a:r>
          </a:p>
        </p:txBody>
      </p:sp>
      <p:sp>
        <p:nvSpPr>
          <p:cNvPr id="124931" name="Rectangle 3"/>
          <p:cNvSpPr>
            <a:spLocks noGrp="1" noChangeArrowheads="1"/>
          </p:cNvSpPr>
          <p:nvPr>
            <p:ph type="body" idx="4294967295"/>
          </p:nvPr>
        </p:nvSpPr>
        <p:spPr>
          <a:xfrm>
            <a:off x="4370388" y="2205038"/>
            <a:ext cx="4773612" cy="3384550"/>
          </a:xfrm>
        </p:spPr>
        <p:txBody>
          <a:bodyPr/>
          <a:lstStyle/>
          <a:p>
            <a:pPr eaLnBrk="1" hangingPunct="1">
              <a:lnSpc>
                <a:spcPct val="90000"/>
              </a:lnSpc>
            </a:pPr>
            <a:r>
              <a:rPr lang="en-GB" sz="2400" dirty="0" smtClean="0">
                <a:solidFill>
                  <a:schemeClr val="bg1"/>
                </a:solidFill>
              </a:rPr>
              <a:t>Distressing</a:t>
            </a:r>
          </a:p>
          <a:p>
            <a:pPr eaLnBrk="1" hangingPunct="1">
              <a:lnSpc>
                <a:spcPct val="90000"/>
              </a:lnSpc>
            </a:pPr>
            <a:r>
              <a:rPr lang="en-GB" sz="2400" dirty="0" smtClean="0">
                <a:solidFill>
                  <a:schemeClr val="bg1"/>
                </a:solidFill>
              </a:rPr>
              <a:t>Difficult to keep going</a:t>
            </a:r>
          </a:p>
          <a:p>
            <a:pPr eaLnBrk="1" hangingPunct="1">
              <a:lnSpc>
                <a:spcPct val="90000"/>
              </a:lnSpc>
            </a:pPr>
            <a:r>
              <a:rPr lang="en-GB" sz="2400" dirty="0" smtClean="0">
                <a:solidFill>
                  <a:schemeClr val="bg1"/>
                </a:solidFill>
              </a:rPr>
              <a:t>Even trained therapists avoid using exposure</a:t>
            </a:r>
          </a:p>
          <a:p>
            <a:pPr eaLnBrk="1" hangingPunct="1">
              <a:lnSpc>
                <a:spcPct val="90000"/>
              </a:lnSpc>
            </a:pPr>
            <a:r>
              <a:rPr lang="en-GB" sz="2400" dirty="0" smtClean="0">
                <a:solidFill>
                  <a:schemeClr val="bg1"/>
                </a:solidFill>
              </a:rPr>
              <a:t>Patients drop out</a:t>
            </a:r>
          </a:p>
          <a:p>
            <a:pPr eaLnBrk="1" hangingPunct="1">
              <a:lnSpc>
                <a:spcPct val="90000"/>
              </a:lnSpc>
            </a:pPr>
            <a:r>
              <a:rPr lang="en-GB" sz="2400" dirty="0" smtClean="0">
                <a:solidFill>
                  <a:schemeClr val="bg1"/>
                </a:solidFill>
              </a:rPr>
              <a:t>Does not make sense to patients/contradicts their whole approach to trauma</a:t>
            </a:r>
          </a:p>
          <a:p>
            <a:pPr eaLnBrk="1" hangingPunct="1">
              <a:lnSpc>
                <a:spcPct val="90000"/>
              </a:lnSpc>
              <a:buFontTx/>
              <a:buNone/>
            </a:pPr>
            <a:endParaRPr lang="en-GB" sz="2400" dirty="0" smtClean="0">
              <a:solidFill>
                <a:schemeClr val="bg1"/>
              </a:solidFill>
            </a:endParaRPr>
          </a:p>
        </p:txBody>
      </p:sp>
      <p:pic>
        <p:nvPicPr>
          <p:cNvPr id="19460" name="Picture 4" descr="confused patient"/>
          <p:cNvPicPr>
            <a:picLocks noChangeAspect="1" noChangeArrowheads="1"/>
          </p:cNvPicPr>
          <p:nvPr/>
        </p:nvPicPr>
        <p:blipFill>
          <a:blip r:embed="rId2"/>
          <a:srcRect l="1497" r="27637" b="1109"/>
          <a:stretch>
            <a:fillRect/>
          </a:stretch>
        </p:blipFill>
        <p:spPr bwMode="auto">
          <a:xfrm>
            <a:off x="179388" y="1889125"/>
            <a:ext cx="4041775" cy="4968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9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9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57188"/>
            <a:ext cx="9144000" cy="928687"/>
          </a:xfrm>
          <a:solidFill>
            <a:schemeClr val="bg1"/>
          </a:solidFill>
          <a:ln>
            <a:solidFill>
              <a:schemeClr val="bg1"/>
            </a:solidFill>
          </a:ln>
        </p:spPr>
        <p:txBody>
          <a:bodyPr/>
          <a:lstStyle/>
          <a:p>
            <a:pPr eaLnBrk="1" hangingPunct="1"/>
            <a:r>
              <a:rPr lang="en-GB" smtClean="0">
                <a:solidFill>
                  <a:srgbClr val="996633"/>
                </a:solidFill>
              </a:rPr>
              <a:t>‘Emotional Processing Therapy’</a:t>
            </a:r>
          </a:p>
        </p:txBody>
      </p:sp>
      <p:pic>
        <p:nvPicPr>
          <p:cNvPr id="20483" name="Picture 3" descr="Understanding Trauma (2)"/>
          <p:cNvPicPr>
            <a:picLocks noGrp="1" noChangeAspect="1" noChangeArrowheads="1"/>
          </p:cNvPicPr>
          <p:nvPr>
            <p:ph type="body" idx="1"/>
          </p:nvPr>
        </p:nvPicPr>
        <p:blipFill>
          <a:blip r:embed="rId2"/>
          <a:srcRect/>
          <a:stretch>
            <a:fillRect/>
          </a:stretch>
        </p:blipFill>
        <p:spPr>
          <a:xfrm>
            <a:off x="2771775" y="1989138"/>
            <a:ext cx="3240088" cy="470852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85750"/>
            <a:ext cx="9144000" cy="982663"/>
          </a:xfrm>
          <a:solidFill>
            <a:schemeClr val="bg1"/>
          </a:solidFill>
          <a:ln>
            <a:solidFill>
              <a:schemeClr val="bg1"/>
            </a:solidFill>
          </a:ln>
        </p:spPr>
        <p:txBody>
          <a:bodyPr/>
          <a:lstStyle/>
          <a:p>
            <a:pPr eaLnBrk="1" hangingPunct="1"/>
            <a:r>
              <a:rPr lang="en-GB" smtClean="0">
                <a:solidFill>
                  <a:srgbClr val="996633"/>
                </a:solidFill>
              </a:rPr>
              <a:t>‘Emotional Processing Therapy’</a:t>
            </a:r>
          </a:p>
        </p:txBody>
      </p:sp>
      <p:sp>
        <p:nvSpPr>
          <p:cNvPr id="21507" name="Rectangle 3"/>
          <p:cNvSpPr>
            <a:spLocks noGrp="1" noChangeArrowheads="1"/>
          </p:cNvSpPr>
          <p:nvPr>
            <p:ph type="body" idx="1"/>
          </p:nvPr>
        </p:nvSpPr>
        <p:spPr>
          <a:xfrm>
            <a:off x="468313" y="2852738"/>
            <a:ext cx="8229600" cy="2116137"/>
          </a:xfrm>
        </p:spPr>
        <p:txBody>
          <a:bodyPr/>
          <a:lstStyle/>
          <a:p>
            <a:pPr eaLnBrk="1" hangingPunct="1">
              <a:buFontTx/>
              <a:buNone/>
            </a:pPr>
            <a:r>
              <a:rPr lang="en-GB" smtClean="0">
                <a:solidFill>
                  <a:schemeClr val="bg1"/>
                </a:solidFill>
              </a:rPr>
              <a:t>Includes everything in prolonged exposure</a:t>
            </a:r>
          </a:p>
          <a:p>
            <a:pPr eaLnBrk="1" hangingPunct="1">
              <a:buFontTx/>
              <a:buNone/>
            </a:pPr>
            <a:r>
              <a:rPr lang="en-GB" smtClean="0">
                <a:solidFill>
                  <a:schemeClr val="bg1"/>
                </a:solidFill>
              </a:rPr>
              <a:t>but puts it into an emotional context which</a:t>
            </a:r>
          </a:p>
          <a:p>
            <a:pPr algn="ctr" eaLnBrk="1" hangingPunct="1">
              <a:buFontTx/>
              <a:buNone/>
            </a:pPr>
            <a:r>
              <a:rPr lang="en-GB" smtClean="0">
                <a:solidFill>
                  <a:schemeClr val="bg1"/>
                </a:solidFill>
              </a:rPr>
              <a:t>makes more sense to patients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214313"/>
            <a:ext cx="9144000" cy="954087"/>
          </a:xfrm>
          <a:prstGeom prst="rect">
            <a:avLst/>
          </a:prstGeom>
          <a:solidFill>
            <a:schemeClr val="bg1"/>
          </a:solidFill>
          <a:ln w="9525">
            <a:noFill/>
            <a:miter lim="800000"/>
            <a:headEnd/>
            <a:tailEnd/>
          </a:ln>
        </p:spPr>
        <p:txBody>
          <a:bodyPr>
            <a:spAutoFit/>
          </a:bodyPr>
          <a:lstStyle/>
          <a:p>
            <a:pPr algn="ctr">
              <a:spcBef>
                <a:spcPct val="50000"/>
              </a:spcBef>
              <a:defRPr/>
            </a:pPr>
            <a:r>
              <a:rPr lang="en-GB" sz="1200" b="1" dirty="0">
                <a:solidFill>
                  <a:srgbClr val="996633"/>
                </a:solidFill>
                <a:latin typeface="Verdana" pitchFamily="34" charset="0"/>
                <a:cs typeface="+mn-cs"/>
              </a:rPr>
              <a:t/>
            </a:r>
            <a:br>
              <a:rPr lang="en-GB" sz="1200" b="1" dirty="0">
                <a:solidFill>
                  <a:srgbClr val="996633"/>
                </a:solidFill>
                <a:latin typeface="Verdana" pitchFamily="34" charset="0"/>
                <a:cs typeface="+mn-cs"/>
              </a:rPr>
            </a:br>
            <a:r>
              <a:rPr lang="en-GB" sz="3200" b="1" dirty="0">
                <a:solidFill>
                  <a:srgbClr val="996633"/>
                </a:solidFill>
                <a:latin typeface="+mj-lt"/>
                <a:cs typeface="+mn-cs"/>
              </a:rPr>
              <a:t>Emotional Processing</a:t>
            </a:r>
            <a:r>
              <a:rPr lang="en-GB" sz="2800" b="1" dirty="0">
                <a:solidFill>
                  <a:srgbClr val="996633"/>
                </a:solidFill>
                <a:latin typeface="Verdana" pitchFamily="34" charset="0"/>
                <a:cs typeface="+mn-cs"/>
              </a:rPr>
              <a:t/>
            </a:r>
            <a:br>
              <a:rPr lang="en-GB" sz="2800" b="1" dirty="0">
                <a:solidFill>
                  <a:srgbClr val="996633"/>
                </a:solidFill>
                <a:latin typeface="Verdana" pitchFamily="34" charset="0"/>
                <a:cs typeface="+mn-cs"/>
              </a:rPr>
            </a:br>
            <a:endParaRPr lang="en-GB" sz="1200" b="1" dirty="0">
              <a:solidFill>
                <a:srgbClr val="996633"/>
              </a:solidFill>
              <a:latin typeface="Verdana" pitchFamily="34" charset="0"/>
              <a:cs typeface="+mn-cs"/>
            </a:endParaRPr>
          </a:p>
        </p:txBody>
      </p:sp>
      <p:sp>
        <p:nvSpPr>
          <p:cNvPr id="128003" name="Text Box 3"/>
          <p:cNvSpPr txBox="1">
            <a:spLocks noChangeArrowheads="1"/>
          </p:cNvSpPr>
          <p:nvPr/>
        </p:nvSpPr>
        <p:spPr bwMode="auto">
          <a:xfrm>
            <a:off x="685800" y="5127625"/>
            <a:ext cx="8001000" cy="822325"/>
          </a:xfrm>
          <a:prstGeom prst="rect">
            <a:avLst/>
          </a:prstGeom>
          <a:noFill/>
          <a:ln w="9525">
            <a:noFill/>
            <a:miter lim="800000"/>
            <a:headEnd/>
            <a:tailEnd/>
          </a:ln>
        </p:spPr>
        <p:txBody>
          <a:bodyPr>
            <a:spAutoFit/>
          </a:bodyPr>
          <a:lstStyle/>
          <a:p>
            <a:pPr>
              <a:spcBef>
                <a:spcPct val="50000"/>
              </a:spcBef>
            </a:pPr>
            <a:r>
              <a:rPr lang="en-GB" sz="2400">
                <a:solidFill>
                  <a:schemeClr val="bg1"/>
                </a:solidFill>
                <a:latin typeface="Times New Roman" pitchFamily="18" charset="0"/>
              </a:rPr>
              <a:t>“</a:t>
            </a:r>
            <a:r>
              <a:rPr lang="en-GB" sz="2400" i="1">
                <a:solidFill>
                  <a:schemeClr val="bg1"/>
                </a:solidFill>
                <a:latin typeface="Times New Roman" pitchFamily="18" charset="0"/>
              </a:rPr>
              <a:t>most people successfully process the overwhelming majority of the disturbing events that occur in their lives</a:t>
            </a:r>
            <a:r>
              <a:rPr lang="en-GB" sz="2400">
                <a:solidFill>
                  <a:schemeClr val="bg1"/>
                </a:solidFill>
                <a:latin typeface="Times New Roman" pitchFamily="18" charset="0"/>
              </a:rPr>
              <a:t>” Rachman 1980</a:t>
            </a:r>
          </a:p>
        </p:txBody>
      </p:sp>
      <p:pic>
        <p:nvPicPr>
          <p:cNvPr id="22532" name="Picture 4" descr="ep_pic_people%201"/>
          <p:cNvPicPr>
            <a:picLocks noChangeAspect="1" noChangeArrowheads="1"/>
          </p:cNvPicPr>
          <p:nvPr/>
        </p:nvPicPr>
        <p:blipFill>
          <a:blip r:embed="rId2"/>
          <a:srcRect/>
          <a:stretch>
            <a:fillRect/>
          </a:stretch>
        </p:blipFill>
        <p:spPr bwMode="auto">
          <a:xfrm>
            <a:off x="2781300" y="3382963"/>
            <a:ext cx="3314700" cy="1341437"/>
          </a:xfrm>
          <a:prstGeom prst="rect">
            <a:avLst/>
          </a:prstGeom>
          <a:noFill/>
          <a:ln w="9525">
            <a:noFill/>
            <a:miter lim="800000"/>
            <a:headEnd/>
            <a:tailEnd/>
          </a:ln>
        </p:spPr>
      </p:pic>
      <p:sp>
        <p:nvSpPr>
          <p:cNvPr id="128005" name="Text Box 5"/>
          <p:cNvSpPr txBox="1">
            <a:spLocks noChangeArrowheads="1"/>
          </p:cNvSpPr>
          <p:nvPr/>
        </p:nvSpPr>
        <p:spPr bwMode="auto">
          <a:xfrm>
            <a:off x="684213" y="1814513"/>
            <a:ext cx="8001000" cy="1187450"/>
          </a:xfrm>
          <a:prstGeom prst="rect">
            <a:avLst/>
          </a:prstGeom>
          <a:noFill/>
          <a:ln w="9525">
            <a:noFill/>
            <a:miter lim="800000"/>
            <a:headEnd/>
            <a:tailEnd/>
          </a:ln>
        </p:spPr>
        <p:txBody>
          <a:bodyPr>
            <a:spAutoFit/>
          </a:bodyPr>
          <a:lstStyle/>
          <a:p>
            <a:pPr>
              <a:spcBef>
                <a:spcPct val="50000"/>
              </a:spcBef>
            </a:pPr>
            <a:r>
              <a:rPr lang="en-GB" sz="2400">
                <a:solidFill>
                  <a:schemeClr val="bg1"/>
                </a:solidFill>
                <a:latin typeface="Times New Roman" pitchFamily="18" charset="0"/>
              </a:rPr>
              <a:t>“</a:t>
            </a:r>
            <a:r>
              <a:rPr lang="en-GB" sz="2400" i="1">
                <a:solidFill>
                  <a:schemeClr val="bg1"/>
                </a:solidFill>
                <a:latin typeface="Times New Roman" pitchFamily="18" charset="0"/>
              </a:rPr>
              <a:t>A process whereby emotional disturbances are absorbed and decline to the extent that other experiences and behaviour can proceed without disruption”</a:t>
            </a:r>
            <a:endParaRPr lang="en-GB" sz="24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p:bldP spid="12800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95234" name="Text Box 2" descr="darkerbackground"/>
          <p:cNvSpPr txBox="1">
            <a:spLocks noChangeArrowheads="1"/>
          </p:cNvSpPr>
          <p:nvPr/>
        </p:nvSpPr>
        <p:spPr bwMode="auto">
          <a:xfrm>
            <a:off x="0" y="214313"/>
            <a:ext cx="9144000" cy="658812"/>
          </a:xfrm>
          <a:prstGeom prst="rect">
            <a:avLst/>
          </a:prstGeom>
          <a:solidFill>
            <a:schemeClr val="bg1"/>
          </a:solidFill>
          <a:ln w="9525">
            <a:noFill/>
            <a:miter lim="800000"/>
            <a:headEnd/>
            <a:tailEnd/>
          </a:ln>
          <a:effectLst/>
        </p:spPr>
        <p:txBody>
          <a:bodyPr anchor="ctr" anchorCtr="1"/>
          <a:lstStyle/>
          <a:p>
            <a:pPr algn="ctr">
              <a:spcBef>
                <a:spcPct val="50000"/>
              </a:spcBef>
              <a:defRPr/>
            </a:pPr>
            <a:r>
              <a:rPr lang="en-GB" sz="3200" b="1" dirty="0">
                <a:solidFill>
                  <a:srgbClr val="996633"/>
                </a:solidFill>
                <a:latin typeface="+mj-lt"/>
                <a:cs typeface="+mn-cs"/>
              </a:rPr>
              <a:t>Grieving</a:t>
            </a:r>
          </a:p>
        </p:txBody>
      </p:sp>
      <p:sp>
        <p:nvSpPr>
          <p:cNvPr id="23555" name="Text Box 3"/>
          <p:cNvSpPr txBox="1">
            <a:spLocks noChangeArrowheads="1"/>
          </p:cNvSpPr>
          <p:nvPr/>
        </p:nvSpPr>
        <p:spPr bwMode="auto">
          <a:xfrm>
            <a:off x="468313" y="981075"/>
            <a:ext cx="5040312" cy="396875"/>
          </a:xfrm>
          <a:prstGeom prst="rect">
            <a:avLst/>
          </a:prstGeom>
          <a:noFill/>
          <a:ln w="9525">
            <a:noFill/>
            <a:miter lim="800000"/>
            <a:headEnd/>
            <a:tailEnd/>
          </a:ln>
        </p:spPr>
        <p:txBody>
          <a:bodyPr>
            <a:spAutoFit/>
          </a:bodyPr>
          <a:lstStyle/>
          <a:p>
            <a:pPr>
              <a:spcBef>
                <a:spcPct val="50000"/>
              </a:spcBef>
            </a:pPr>
            <a:r>
              <a:rPr lang="en-GB" sz="2000">
                <a:solidFill>
                  <a:schemeClr val="bg1"/>
                </a:solidFill>
              </a:rPr>
              <a:t>Death of a loved one</a:t>
            </a:r>
          </a:p>
        </p:txBody>
      </p:sp>
      <p:sp>
        <p:nvSpPr>
          <p:cNvPr id="23556" name="Text Box 4"/>
          <p:cNvSpPr txBox="1">
            <a:spLocks noChangeArrowheads="1"/>
          </p:cNvSpPr>
          <p:nvPr/>
        </p:nvSpPr>
        <p:spPr bwMode="auto">
          <a:xfrm>
            <a:off x="684213" y="1484313"/>
            <a:ext cx="5040312" cy="396875"/>
          </a:xfrm>
          <a:prstGeom prst="rect">
            <a:avLst/>
          </a:prstGeom>
          <a:noFill/>
          <a:ln w="9525">
            <a:noFill/>
            <a:miter lim="800000"/>
            <a:headEnd/>
            <a:tailEnd/>
          </a:ln>
        </p:spPr>
        <p:txBody>
          <a:bodyPr>
            <a:spAutoFit/>
          </a:bodyPr>
          <a:lstStyle/>
          <a:p>
            <a:pPr>
              <a:spcBef>
                <a:spcPct val="50000"/>
              </a:spcBef>
            </a:pPr>
            <a:r>
              <a:rPr lang="en-GB" sz="2000">
                <a:solidFill>
                  <a:schemeClr val="bg1"/>
                </a:solidFill>
              </a:rPr>
              <a:t>Shock, unbelief, overwhelming grief</a:t>
            </a:r>
          </a:p>
        </p:txBody>
      </p:sp>
      <p:sp>
        <p:nvSpPr>
          <p:cNvPr id="23557" name="Text Box 5"/>
          <p:cNvSpPr txBox="1">
            <a:spLocks noChangeArrowheads="1"/>
          </p:cNvSpPr>
          <p:nvPr/>
        </p:nvSpPr>
        <p:spPr bwMode="auto">
          <a:xfrm>
            <a:off x="971550" y="1989138"/>
            <a:ext cx="5040313" cy="396875"/>
          </a:xfrm>
          <a:prstGeom prst="rect">
            <a:avLst/>
          </a:prstGeom>
          <a:noFill/>
          <a:ln w="9525">
            <a:noFill/>
            <a:miter lim="800000"/>
            <a:headEnd/>
            <a:tailEnd/>
          </a:ln>
        </p:spPr>
        <p:txBody>
          <a:bodyPr>
            <a:spAutoFit/>
          </a:bodyPr>
          <a:lstStyle/>
          <a:p>
            <a:pPr>
              <a:spcBef>
                <a:spcPct val="50000"/>
              </a:spcBef>
            </a:pPr>
            <a:r>
              <a:rPr lang="en-GB" sz="2000">
                <a:solidFill>
                  <a:schemeClr val="bg1"/>
                </a:solidFill>
              </a:rPr>
              <a:t>Acceptance of the reality</a:t>
            </a:r>
          </a:p>
        </p:txBody>
      </p:sp>
      <p:sp>
        <p:nvSpPr>
          <p:cNvPr id="23558" name="Text Box 6"/>
          <p:cNvSpPr txBox="1">
            <a:spLocks noChangeArrowheads="1"/>
          </p:cNvSpPr>
          <p:nvPr/>
        </p:nvSpPr>
        <p:spPr bwMode="auto">
          <a:xfrm>
            <a:off x="1187450" y="2492375"/>
            <a:ext cx="7885113" cy="396875"/>
          </a:xfrm>
          <a:prstGeom prst="rect">
            <a:avLst/>
          </a:prstGeom>
          <a:noFill/>
          <a:ln w="9525">
            <a:noFill/>
            <a:miter lim="800000"/>
            <a:headEnd/>
            <a:tailEnd/>
          </a:ln>
        </p:spPr>
        <p:txBody>
          <a:bodyPr>
            <a:spAutoFit/>
          </a:bodyPr>
          <a:lstStyle/>
          <a:p>
            <a:pPr>
              <a:spcBef>
                <a:spcPct val="50000"/>
              </a:spcBef>
            </a:pPr>
            <a:r>
              <a:rPr lang="en-GB" sz="2000">
                <a:solidFill>
                  <a:schemeClr val="bg1"/>
                </a:solidFill>
              </a:rPr>
              <a:t>Continued grief, tears, sharing with others, thinking about loved one</a:t>
            </a:r>
          </a:p>
        </p:txBody>
      </p:sp>
      <p:sp>
        <p:nvSpPr>
          <p:cNvPr id="23559" name="Text Box 7"/>
          <p:cNvSpPr txBox="1">
            <a:spLocks noChangeArrowheads="1"/>
          </p:cNvSpPr>
          <p:nvPr/>
        </p:nvSpPr>
        <p:spPr bwMode="auto">
          <a:xfrm>
            <a:off x="1476375" y="2997200"/>
            <a:ext cx="5040313" cy="396875"/>
          </a:xfrm>
          <a:prstGeom prst="rect">
            <a:avLst/>
          </a:prstGeom>
          <a:noFill/>
          <a:ln w="9525">
            <a:noFill/>
            <a:miter lim="800000"/>
            <a:headEnd/>
            <a:tailEnd/>
          </a:ln>
        </p:spPr>
        <p:txBody>
          <a:bodyPr>
            <a:spAutoFit/>
          </a:bodyPr>
          <a:lstStyle/>
          <a:p>
            <a:pPr>
              <a:spcBef>
                <a:spcPct val="50000"/>
              </a:spcBef>
            </a:pPr>
            <a:r>
              <a:rPr lang="en-GB" sz="2000">
                <a:solidFill>
                  <a:schemeClr val="bg1"/>
                </a:solidFill>
              </a:rPr>
              <a:t>Funeral</a:t>
            </a:r>
          </a:p>
        </p:txBody>
      </p:sp>
      <p:sp>
        <p:nvSpPr>
          <p:cNvPr id="23560" name="Text Box 8"/>
          <p:cNvSpPr txBox="1">
            <a:spLocks noChangeArrowheads="1"/>
          </p:cNvSpPr>
          <p:nvPr/>
        </p:nvSpPr>
        <p:spPr bwMode="auto">
          <a:xfrm>
            <a:off x="1692275" y="3500438"/>
            <a:ext cx="6911975" cy="396875"/>
          </a:xfrm>
          <a:prstGeom prst="rect">
            <a:avLst/>
          </a:prstGeom>
          <a:noFill/>
          <a:ln w="9525">
            <a:noFill/>
            <a:miter lim="800000"/>
            <a:headEnd/>
            <a:tailEnd/>
          </a:ln>
        </p:spPr>
        <p:txBody>
          <a:bodyPr>
            <a:spAutoFit/>
          </a:bodyPr>
          <a:lstStyle/>
          <a:p>
            <a:pPr>
              <a:spcBef>
                <a:spcPct val="50000"/>
              </a:spcBef>
            </a:pPr>
            <a:r>
              <a:rPr lang="en-GB" sz="2000">
                <a:solidFill>
                  <a:schemeClr val="bg1"/>
                </a:solidFill>
              </a:rPr>
              <a:t>Further grief, life without them, working through issue</a:t>
            </a:r>
          </a:p>
        </p:txBody>
      </p:sp>
      <p:sp>
        <p:nvSpPr>
          <p:cNvPr id="23561" name="Text Box 9"/>
          <p:cNvSpPr txBox="1">
            <a:spLocks noChangeArrowheads="1"/>
          </p:cNvSpPr>
          <p:nvPr/>
        </p:nvSpPr>
        <p:spPr bwMode="auto">
          <a:xfrm>
            <a:off x="1908175" y="3933825"/>
            <a:ext cx="5040313" cy="396875"/>
          </a:xfrm>
          <a:prstGeom prst="rect">
            <a:avLst/>
          </a:prstGeom>
          <a:noFill/>
          <a:ln w="9525">
            <a:noFill/>
            <a:miter lim="800000"/>
            <a:headEnd/>
            <a:tailEnd/>
          </a:ln>
        </p:spPr>
        <p:txBody>
          <a:bodyPr>
            <a:spAutoFit/>
          </a:bodyPr>
          <a:lstStyle/>
          <a:p>
            <a:pPr>
              <a:spcBef>
                <a:spcPct val="50000"/>
              </a:spcBef>
            </a:pPr>
            <a:r>
              <a:rPr lang="en-GB" sz="2000">
                <a:solidFill>
                  <a:schemeClr val="bg1"/>
                </a:solidFill>
              </a:rPr>
              <a:t>Adapting and accepting</a:t>
            </a:r>
          </a:p>
        </p:txBody>
      </p:sp>
      <p:sp>
        <p:nvSpPr>
          <p:cNvPr id="23562" name="Text Box 10"/>
          <p:cNvSpPr txBox="1">
            <a:spLocks noChangeArrowheads="1"/>
          </p:cNvSpPr>
          <p:nvPr/>
        </p:nvSpPr>
        <p:spPr bwMode="auto">
          <a:xfrm>
            <a:off x="2124075" y="4365625"/>
            <a:ext cx="6732588" cy="701675"/>
          </a:xfrm>
          <a:prstGeom prst="rect">
            <a:avLst/>
          </a:prstGeom>
          <a:noFill/>
          <a:ln w="9525">
            <a:noFill/>
            <a:miter lim="800000"/>
            <a:headEnd/>
            <a:tailEnd/>
          </a:ln>
        </p:spPr>
        <p:txBody>
          <a:bodyPr>
            <a:spAutoFit/>
          </a:bodyPr>
          <a:lstStyle/>
          <a:p>
            <a:pPr>
              <a:spcBef>
                <a:spcPct val="50000"/>
              </a:spcBef>
            </a:pPr>
            <a:r>
              <a:rPr lang="en-GB" sz="2000">
                <a:solidFill>
                  <a:schemeClr val="bg1"/>
                </a:solidFill>
              </a:rPr>
              <a:t>Ultimately able to think about person, talk about person,</a:t>
            </a:r>
            <a:br>
              <a:rPr lang="en-GB" sz="2000">
                <a:solidFill>
                  <a:schemeClr val="bg1"/>
                </a:solidFill>
              </a:rPr>
            </a:br>
            <a:r>
              <a:rPr lang="en-GB" sz="2000">
                <a:solidFill>
                  <a:schemeClr val="bg1"/>
                </a:solidFill>
              </a:rPr>
              <a:t>    without strong emotion</a:t>
            </a:r>
          </a:p>
        </p:txBody>
      </p:sp>
      <p:sp>
        <p:nvSpPr>
          <p:cNvPr id="23563" name="Text Box 11"/>
          <p:cNvSpPr txBox="1">
            <a:spLocks noChangeArrowheads="1"/>
          </p:cNvSpPr>
          <p:nvPr/>
        </p:nvSpPr>
        <p:spPr bwMode="auto">
          <a:xfrm>
            <a:off x="2700338" y="5157788"/>
            <a:ext cx="4248150" cy="406400"/>
          </a:xfrm>
          <a:prstGeom prst="rect">
            <a:avLst/>
          </a:prstGeom>
          <a:noFill/>
          <a:ln w="9525">
            <a:solidFill>
              <a:schemeClr val="bg1"/>
            </a:solidFill>
            <a:miter lim="800000"/>
            <a:headEnd/>
            <a:tailEnd/>
          </a:ln>
        </p:spPr>
        <p:txBody>
          <a:bodyPr>
            <a:spAutoFit/>
          </a:bodyPr>
          <a:lstStyle/>
          <a:p>
            <a:pPr>
              <a:spcBef>
                <a:spcPct val="50000"/>
              </a:spcBef>
            </a:pPr>
            <a:r>
              <a:rPr lang="en-GB" sz="2000" b="1">
                <a:solidFill>
                  <a:schemeClr val="bg1"/>
                </a:solidFill>
              </a:rPr>
              <a:t>Successful emotional processing</a:t>
            </a:r>
          </a:p>
        </p:txBody>
      </p:sp>
      <p:sp>
        <p:nvSpPr>
          <p:cNvPr id="95244" name="Text Box 12"/>
          <p:cNvSpPr txBox="1">
            <a:spLocks noChangeArrowheads="1"/>
          </p:cNvSpPr>
          <p:nvPr/>
        </p:nvSpPr>
        <p:spPr bwMode="auto">
          <a:xfrm>
            <a:off x="393700" y="5876925"/>
            <a:ext cx="8426450" cy="762000"/>
          </a:xfrm>
          <a:prstGeom prst="rect">
            <a:avLst/>
          </a:prstGeom>
          <a:noFill/>
          <a:ln w="9525">
            <a:noFill/>
            <a:miter lim="800000"/>
            <a:headEnd/>
            <a:tailEnd/>
          </a:ln>
        </p:spPr>
        <p:txBody>
          <a:bodyPr>
            <a:spAutoFit/>
          </a:bodyPr>
          <a:lstStyle/>
          <a:p>
            <a:pPr algn="ctr">
              <a:spcBef>
                <a:spcPct val="50000"/>
              </a:spcBef>
            </a:pPr>
            <a:r>
              <a:rPr lang="en-GB" sz="2200" b="1" i="1">
                <a:solidFill>
                  <a:schemeClr val="bg1"/>
                </a:solidFill>
                <a:latin typeface="Times New Roman" pitchFamily="18" charset="0"/>
              </a:rPr>
              <a:t>“emotional disturbances are absorbed and decline to the extent that other experiences and behaviours can proceed without disruption”</a:t>
            </a:r>
          </a:p>
        </p:txBody>
      </p:sp>
      <p:sp>
        <p:nvSpPr>
          <p:cNvPr id="23565" name="AutoShape 13"/>
          <p:cNvSpPr>
            <a:spLocks noChangeArrowheads="1"/>
          </p:cNvSpPr>
          <p:nvPr/>
        </p:nvSpPr>
        <p:spPr bwMode="auto">
          <a:xfrm rot="3838992">
            <a:off x="1980407" y="5156994"/>
            <a:ext cx="287337" cy="288925"/>
          </a:xfrm>
          <a:custGeom>
            <a:avLst/>
            <a:gdLst>
              <a:gd name="T0" fmla="*/ 483156565 w 21600"/>
              <a:gd name="T1" fmla="*/ 0 h 21600"/>
              <a:gd name="T2" fmla="*/ 289883233 w 21600"/>
              <a:gd name="T3" fmla="*/ 296343310 h 21600"/>
              <a:gd name="T4" fmla="*/ 0 w 21600"/>
              <a:gd name="T5" fmla="*/ 691478816 h 21600"/>
              <a:gd name="T6" fmla="*/ 241594884 w 21600"/>
              <a:gd name="T7" fmla="*/ 691478816 h 21600"/>
              <a:gd name="T8" fmla="*/ 483156565 w 21600"/>
              <a:gd name="T9" fmla="*/ 553183096 h 21600"/>
              <a:gd name="T10" fmla="*/ 676401908 w 21600"/>
              <a:gd name="T11" fmla="*/ 296343310 h 21600"/>
              <a:gd name="T12" fmla="*/ 17694720 60000 65536"/>
              <a:gd name="T13" fmla="*/ 11796480 60000 65536"/>
              <a:gd name="T14" fmla="*/ 11796480 60000 65536"/>
              <a:gd name="T15" fmla="*/ 5898240 60000 65536"/>
              <a:gd name="T16" fmla="*/ 0 60000 65536"/>
              <a:gd name="T17" fmla="*/ 0 60000 65536"/>
              <a:gd name="T18" fmla="*/ 0 w 21600"/>
              <a:gd name="T19" fmla="*/ 21599 h 21600"/>
              <a:gd name="T20" fmla="*/ 1542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5428" y="9257"/>
                </a:lnTo>
                <a:lnTo>
                  <a:pt x="15428" y="21599"/>
                </a:lnTo>
                <a:lnTo>
                  <a:pt x="0" y="21599"/>
                </a:lnTo>
                <a:lnTo>
                  <a:pt x="0" y="21600"/>
                </a:lnTo>
                <a:lnTo>
                  <a:pt x="15429" y="21600"/>
                </a:lnTo>
                <a:lnTo>
                  <a:pt x="15429" y="9257"/>
                </a:lnTo>
                <a:lnTo>
                  <a:pt x="21600" y="925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3566" name="AutoShape 14"/>
          <p:cNvSpPr>
            <a:spLocks noChangeArrowheads="1"/>
          </p:cNvSpPr>
          <p:nvPr/>
        </p:nvSpPr>
        <p:spPr bwMode="auto">
          <a:xfrm rot="3838992">
            <a:off x="1693069" y="4580731"/>
            <a:ext cx="287338" cy="288925"/>
          </a:xfrm>
          <a:custGeom>
            <a:avLst/>
            <a:gdLst>
              <a:gd name="T0" fmla="*/ 483164206 w 21600"/>
              <a:gd name="T1" fmla="*/ 0 h 21600"/>
              <a:gd name="T2" fmla="*/ 289886158 w 21600"/>
              <a:gd name="T3" fmla="*/ 296343310 h 21600"/>
              <a:gd name="T4" fmla="*/ 0 w 21600"/>
              <a:gd name="T5" fmla="*/ 691478816 h 21600"/>
              <a:gd name="T6" fmla="*/ 241597428 w 21600"/>
              <a:gd name="T7" fmla="*/ 691478816 h 21600"/>
              <a:gd name="T8" fmla="*/ 483164206 w 21600"/>
              <a:gd name="T9" fmla="*/ 553183096 h 21600"/>
              <a:gd name="T10" fmla="*/ 676411073 w 21600"/>
              <a:gd name="T11" fmla="*/ 296343310 h 21600"/>
              <a:gd name="T12" fmla="*/ 17694720 60000 65536"/>
              <a:gd name="T13" fmla="*/ 11796480 60000 65536"/>
              <a:gd name="T14" fmla="*/ 11796480 60000 65536"/>
              <a:gd name="T15" fmla="*/ 5898240 60000 65536"/>
              <a:gd name="T16" fmla="*/ 0 60000 65536"/>
              <a:gd name="T17" fmla="*/ 0 60000 65536"/>
              <a:gd name="T18" fmla="*/ 0 w 21600"/>
              <a:gd name="T19" fmla="*/ 21599 h 21600"/>
              <a:gd name="T20" fmla="*/ 1542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5428" y="9257"/>
                </a:lnTo>
                <a:lnTo>
                  <a:pt x="15428" y="21599"/>
                </a:lnTo>
                <a:lnTo>
                  <a:pt x="0" y="21599"/>
                </a:lnTo>
                <a:lnTo>
                  <a:pt x="0" y="21600"/>
                </a:lnTo>
                <a:lnTo>
                  <a:pt x="15429" y="21600"/>
                </a:lnTo>
                <a:lnTo>
                  <a:pt x="15429" y="9257"/>
                </a:lnTo>
                <a:lnTo>
                  <a:pt x="21600" y="925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3567" name="AutoShape 15"/>
          <p:cNvSpPr>
            <a:spLocks noChangeArrowheads="1"/>
          </p:cNvSpPr>
          <p:nvPr/>
        </p:nvSpPr>
        <p:spPr bwMode="auto">
          <a:xfrm rot="3838992">
            <a:off x="1477169" y="4075906"/>
            <a:ext cx="287338" cy="288925"/>
          </a:xfrm>
          <a:custGeom>
            <a:avLst/>
            <a:gdLst>
              <a:gd name="T0" fmla="*/ 483164206 w 21600"/>
              <a:gd name="T1" fmla="*/ 0 h 21600"/>
              <a:gd name="T2" fmla="*/ 289886158 w 21600"/>
              <a:gd name="T3" fmla="*/ 296343310 h 21600"/>
              <a:gd name="T4" fmla="*/ 0 w 21600"/>
              <a:gd name="T5" fmla="*/ 691478816 h 21600"/>
              <a:gd name="T6" fmla="*/ 241597428 w 21600"/>
              <a:gd name="T7" fmla="*/ 691478816 h 21600"/>
              <a:gd name="T8" fmla="*/ 483164206 w 21600"/>
              <a:gd name="T9" fmla="*/ 553183096 h 21600"/>
              <a:gd name="T10" fmla="*/ 676411073 w 21600"/>
              <a:gd name="T11" fmla="*/ 296343310 h 21600"/>
              <a:gd name="T12" fmla="*/ 17694720 60000 65536"/>
              <a:gd name="T13" fmla="*/ 11796480 60000 65536"/>
              <a:gd name="T14" fmla="*/ 11796480 60000 65536"/>
              <a:gd name="T15" fmla="*/ 5898240 60000 65536"/>
              <a:gd name="T16" fmla="*/ 0 60000 65536"/>
              <a:gd name="T17" fmla="*/ 0 60000 65536"/>
              <a:gd name="T18" fmla="*/ 0 w 21600"/>
              <a:gd name="T19" fmla="*/ 21599 h 21600"/>
              <a:gd name="T20" fmla="*/ 1542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5428" y="9257"/>
                </a:lnTo>
                <a:lnTo>
                  <a:pt x="15428" y="21599"/>
                </a:lnTo>
                <a:lnTo>
                  <a:pt x="0" y="21599"/>
                </a:lnTo>
                <a:lnTo>
                  <a:pt x="0" y="21600"/>
                </a:lnTo>
                <a:lnTo>
                  <a:pt x="15429" y="21600"/>
                </a:lnTo>
                <a:lnTo>
                  <a:pt x="15429" y="9257"/>
                </a:lnTo>
                <a:lnTo>
                  <a:pt x="21600" y="925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3568" name="AutoShape 16"/>
          <p:cNvSpPr>
            <a:spLocks noChangeArrowheads="1"/>
          </p:cNvSpPr>
          <p:nvPr/>
        </p:nvSpPr>
        <p:spPr bwMode="auto">
          <a:xfrm rot="3838992">
            <a:off x="1259682" y="3572669"/>
            <a:ext cx="287337" cy="288925"/>
          </a:xfrm>
          <a:custGeom>
            <a:avLst/>
            <a:gdLst>
              <a:gd name="T0" fmla="*/ 483156565 w 21600"/>
              <a:gd name="T1" fmla="*/ 0 h 21600"/>
              <a:gd name="T2" fmla="*/ 289883233 w 21600"/>
              <a:gd name="T3" fmla="*/ 296343310 h 21600"/>
              <a:gd name="T4" fmla="*/ 0 w 21600"/>
              <a:gd name="T5" fmla="*/ 691478816 h 21600"/>
              <a:gd name="T6" fmla="*/ 241594884 w 21600"/>
              <a:gd name="T7" fmla="*/ 691478816 h 21600"/>
              <a:gd name="T8" fmla="*/ 483156565 w 21600"/>
              <a:gd name="T9" fmla="*/ 553183096 h 21600"/>
              <a:gd name="T10" fmla="*/ 676401908 w 21600"/>
              <a:gd name="T11" fmla="*/ 296343310 h 21600"/>
              <a:gd name="T12" fmla="*/ 17694720 60000 65536"/>
              <a:gd name="T13" fmla="*/ 11796480 60000 65536"/>
              <a:gd name="T14" fmla="*/ 11796480 60000 65536"/>
              <a:gd name="T15" fmla="*/ 5898240 60000 65536"/>
              <a:gd name="T16" fmla="*/ 0 60000 65536"/>
              <a:gd name="T17" fmla="*/ 0 60000 65536"/>
              <a:gd name="T18" fmla="*/ 0 w 21600"/>
              <a:gd name="T19" fmla="*/ 21599 h 21600"/>
              <a:gd name="T20" fmla="*/ 1542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5428" y="9257"/>
                </a:lnTo>
                <a:lnTo>
                  <a:pt x="15428" y="21599"/>
                </a:lnTo>
                <a:lnTo>
                  <a:pt x="0" y="21599"/>
                </a:lnTo>
                <a:lnTo>
                  <a:pt x="0" y="21600"/>
                </a:lnTo>
                <a:lnTo>
                  <a:pt x="15429" y="21600"/>
                </a:lnTo>
                <a:lnTo>
                  <a:pt x="15429" y="9257"/>
                </a:lnTo>
                <a:lnTo>
                  <a:pt x="21600" y="925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3569" name="AutoShape 17"/>
          <p:cNvSpPr>
            <a:spLocks noChangeArrowheads="1"/>
          </p:cNvSpPr>
          <p:nvPr/>
        </p:nvSpPr>
        <p:spPr bwMode="auto">
          <a:xfrm rot="3838992">
            <a:off x="180182" y="1051719"/>
            <a:ext cx="287337" cy="288925"/>
          </a:xfrm>
          <a:custGeom>
            <a:avLst/>
            <a:gdLst>
              <a:gd name="T0" fmla="*/ 483156565 w 21600"/>
              <a:gd name="T1" fmla="*/ 0 h 21600"/>
              <a:gd name="T2" fmla="*/ 289883233 w 21600"/>
              <a:gd name="T3" fmla="*/ 296343310 h 21600"/>
              <a:gd name="T4" fmla="*/ 0 w 21600"/>
              <a:gd name="T5" fmla="*/ 691478816 h 21600"/>
              <a:gd name="T6" fmla="*/ 241594884 w 21600"/>
              <a:gd name="T7" fmla="*/ 691478816 h 21600"/>
              <a:gd name="T8" fmla="*/ 483156565 w 21600"/>
              <a:gd name="T9" fmla="*/ 553183096 h 21600"/>
              <a:gd name="T10" fmla="*/ 676401908 w 21600"/>
              <a:gd name="T11" fmla="*/ 296343310 h 21600"/>
              <a:gd name="T12" fmla="*/ 17694720 60000 65536"/>
              <a:gd name="T13" fmla="*/ 11796480 60000 65536"/>
              <a:gd name="T14" fmla="*/ 11796480 60000 65536"/>
              <a:gd name="T15" fmla="*/ 5898240 60000 65536"/>
              <a:gd name="T16" fmla="*/ 0 60000 65536"/>
              <a:gd name="T17" fmla="*/ 0 60000 65536"/>
              <a:gd name="T18" fmla="*/ 0 w 21600"/>
              <a:gd name="T19" fmla="*/ 21599 h 21600"/>
              <a:gd name="T20" fmla="*/ 1542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5428" y="9257"/>
                </a:lnTo>
                <a:lnTo>
                  <a:pt x="15428" y="21599"/>
                </a:lnTo>
                <a:lnTo>
                  <a:pt x="0" y="21599"/>
                </a:lnTo>
                <a:lnTo>
                  <a:pt x="0" y="21600"/>
                </a:lnTo>
                <a:lnTo>
                  <a:pt x="15429" y="21600"/>
                </a:lnTo>
                <a:lnTo>
                  <a:pt x="15429" y="9257"/>
                </a:lnTo>
                <a:lnTo>
                  <a:pt x="21600" y="925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3570" name="AutoShape 18"/>
          <p:cNvSpPr>
            <a:spLocks noChangeArrowheads="1"/>
          </p:cNvSpPr>
          <p:nvPr/>
        </p:nvSpPr>
        <p:spPr bwMode="auto">
          <a:xfrm rot="3838992">
            <a:off x="396082" y="1556544"/>
            <a:ext cx="287337" cy="288925"/>
          </a:xfrm>
          <a:custGeom>
            <a:avLst/>
            <a:gdLst>
              <a:gd name="T0" fmla="*/ 483156565 w 21600"/>
              <a:gd name="T1" fmla="*/ 0 h 21600"/>
              <a:gd name="T2" fmla="*/ 289883233 w 21600"/>
              <a:gd name="T3" fmla="*/ 296343310 h 21600"/>
              <a:gd name="T4" fmla="*/ 0 w 21600"/>
              <a:gd name="T5" fmla="*/ 691478816 h 21600"/>
              <a:gd name="T6" fmla="*/ 241594884 w 21600"/>
              <a:gd name="T7" fmla="*/ 691478816 h 21600"/>
              <a:gd name="T8" fmla="*/ 483156565 w 21600"/>
              <a:gd name="T9" fmla="*/ 553183096 h 21600"/>
              <a:gd name="T10" fmla="*/ 676401908 w 21600"/>
              <a:gd name="T11" fmla="*/ 296343310 h 21600"/>
              <a:gd name="T12" fmla="*/ 17694720 60000 65536"/>
              <a:gd name="T13" fmla="*/ 11796480 60000 65536"/>
              <a:gd name="T14" fmla="*/ 11796480 60000 65536"/>
              <a:gd name="T15" fmla="*/ 5898240 60000 65536"/>
              <a:gd name="T16" fmla="*/ 0 60000 65536"/>
              <a:gd name="T17" fmla="*/ 0 60000 65536"/>
              <a:gd name="T18" fmla="*/ 0 w 21600"/>
              <a:gd name="T19" fmla="*/ 21599 h 21600"/>
              <a:gd name="T20" fmla="*/ 1542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5428" y="9257"/>
                </a:lnTo>
                <a:lnTo>
                  <a:pt x="15428" y="21599"/>
                </a:lnTo>
                <a:lnTo>
                  <a:pt x="0" y="21599"/>
                </a:lnTo>
                <a:lnTo>
                  <a:pt x="0" y="21600"/>
                </a:lnTo>
                <a:lnTo>
                  <a:pt x="15429" y="21600"/>
                </a:lnTo>
                <a:lnTo>
                  <a:pt x="15429" y="9257"/>
                </a:lnTo>
                <a:lnTo>
                  <a:pt x="21600" y="925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3571" name="AutoShape 19"/>
          <p:cNvSpPr>
            <a:spLocks noChangeArrowheads="1"/>
          </p:cNvSpPr>
          <p:nvPr/>
        </p:nvSpPr>
        <p:spPr bwMode="auto">
          <a:xfrm rot="3838992">
            <a:off x="611982" y="2061369"/>
            <a:ext cx="287337" cy="288925"/>
          </a:xfrm>
          <a:custGeom>
            <a:avLst/>
            <a:gdLst>
              <a:gd name="T0" fmla="*/ 483156565 w 21600"/>
              <a:gd name="T1" fmla="*/ 0 h 21600"/>
              <a:gd name="T2" fmla="*/ 289883233 w 21600"/>
              <a:gd name="T3" fmla="*/ 296343310 h 21600"/>
              <a:gd name="T4" fmla="*/ 0 w 21600"/>
              <a:gd name="T5" fmla="*/ 691478816 h 21600"/>
              <a:gd name="T6" fmla="*/ 241594884 w 21600"/>
              <a:gd name="T7" fmla="*/ 691478816 h 21600"/>
              <a:gd name="T8" fmla="*/ 483156565 w 21600"/>
              <a:gd name="T9" fmla="*/ 553183096 h 21600"/>
              <a:gd name="T10" fmla="*/ 676401908 w 21600"/>
              <a:gd name="T11" fmla="*/ 296343310 h 21600"/>
              <a:gd name="T12" fmla="*/ 17694720 60000 65536"/>
              <a:gd name="T13" fmla="*/ 11796480 60000 65536"/>
              <a:gd name="T14" fmla="*/ 11796480 60000 65536"/>
              <a:gd name="T15" fmla="*/ 5898240 60000 65536"/>
              <a:gd name="T16" fmla="*/ 0 60000 65536"/>
              <a:gd name="T17" fmla="*/ 0 60000 65536"/>
              <a:gd name="T18" fmla="*/ 0 w 21600"/>
              <a:gd name="T19" fmla="*/ 21599 h 21600"/>
              <a:gd name="T20" fmla="*/ 1542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5428" y="9257"/>
                </a:lnTo>
                <a:lnTo>
                  <a:pt x="15428" y="21599"/>
                </a:lnTo>
                <a:lnTo>
                  <a:pt x="0" y="21599"/>
                </a:lnTo>
                <a:lnTo>
                  <a:pt x="0" y="21600"/>
                </a:lnTo>
                <a:lnTo>
                  <a:pt x="15429" y="21600"/>
                </a:lnTo>
                <a:lnTo>
                  <a:pt x="15429" y="9257"/>
                </a:lnTo>
                <a:lnTo>
                  <a:pt x="21600" y="925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3572" name="AutoShape 20"/>
          <p:cNvSpPr>
            <a:spLocks noChangeArrowheads="1"/>
          </p:cNvSpPr>
          <p:nvPr/>
        </p:nvSpPr>
        <p:spPr bwMode="auto">
          <a:xfrm rot="3838992">
            <a:off x="827882" y="2564606"/>
            <a:ext cx="287338" cy="288925"/>
          </a:xfrm>
          <a:custGeom>
            <a:avLst/>
            <a:gdLst>
              <a:gd name="T0" fmla="*/ 483164206 w 21600"/>
              <a:gd name="T1" fmla="*/ 0 h 21600"/>
              <a:gd name="T2" fmla="*/ 289886158 w 21600"/>
              <a:gd name="T3" fmla="*/ 296343310 h 21600"/>
              <a:gd name="T4" fmla="*/ 0 w 21600"/>
              <a:gd name="T5" fmla="*/ 691478816 h 21600"/>
              <a:gd name="T6" fmla="*/ 241597428 w 21600"/>
              <a:gd name="T7" fmla="*/ 691478816 h 21600"/>
              <a:gd name="T8" fmla="*/ 483164206 w 21600"/>
              <a:gd name="T9" fmla="*/ 553183096 h 21600"/>
              <a:gd name="T10" fmla="*/ 676411073 w 21600"/>
              <a:gd name="T11" fmla="*/ 296343310 h 21600"/>
              <a:gd name="T12" fmla="*/ 17694720 60000 65536"/>
              <a:gd name="T13" fmla="*/ 11796480 60000 65536"/>
              <a:gd name="T14" fmla="*/ 11796480 60000 65536"/>
              <a:gd name="T15" fmla="*/ 5898240 60000 65536"/>
              <a:gd name="T16" fmla="*/ 0 60000 65536"/>
              <a:gd name="T17" fmla="*/ 0 60000 65536"/>
              <a:gd name="T18" fmla="*/ 0 w 21600"/>
              <a:gd name="T19" fmla="*/ 21599 h 21600"/>
              <a:gd name="T20" fmla="*/ 1542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5428" y="9257"/>
                </a:lnTo>
                <a:lnTo>
                  <a:pt x="15428" y="21599"/>
                </a:lnTo>
                <a:lnTo>
                  <a:pt x="0" y="21599"/>
                </a:lnTo>
                <a:lnTo>
                  <a:pt x="0" y="21600"/>
                </a:lnTo>
                <a:lnTo>
                  <a:pt x="15429" y="21600"/>
                </a:lnTo>
                <a:lnTo>
                  <a:pt x="15429" y="9257"/>
                </a:lnTo>
                <a:lnTo>
                  <a:pt x="21600" y="9257"/>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3573" name="AutoShape 21"/>
          <p:cNvSpPr>
            <a:spLocks noChangeArrowheads="1"/>
          </p:cNvSpPr>
          <p:nvPr/>
        </p:nvSpPr>
        <p:spPr bwMode="auto">
          <a:xfrm rot="3838992">
            <a:off x="1043782" y="3069431"/>
            <a:ext cx="287338" cy="288925"/>
          </a:xfrm>
          <a:custGeom>
            <a:avLst/>
            <a:gdLst>
              <a:gd name="T0" fmla="*/ 483164206 w 21600"/>
              <a:gd name="T1" fmla="*/ 0 h 21600"/>
              <a:gd name="T2" fmla="*/ 289886158 w 21600"/>
              <a:gd name="T3" fmla="*/ 296343310 h 21600"/>
              <a:gd name="T4" fmla="*/ 0 w 21600"/>
              <a:gd name="T5" fmla="*/ 691478816 h 21600"/>
              <a:gd name="T6" fmla="*/ 241597428 w 21600"/>
              <a:gd name="T7" fmla="*/ 691478816 h 21600"/>
              <a:gd name="T8" fmla="*/ 483164206 w 21600"/>
              <a:gd name="T9" fmla="*/ 553183096 h 21600"/>
              <a:gd name="T10" fmla="*/ 676411073 w 21600"/>
              <a:gd name="T11" fmla="*/ 296343310 h 21600"/>
              <a:gd name="T12" fmla="*/ 17694720 60000 65536"/>
              <a:gd name="T13" fmla="*/ 11796480 60000 65536"/>
              <a:gd name="T14" fmla="*/ 11796480 60000 65536"/>
              <a:gd name="T15" fmla="*/ 5898240 60000 65536"/>
              <a:gd name="T16" fmla="*/ 0 60000 65536"/>
              <a:gd name="T17" fmla="*/ 0 60000 65536"/>
              <a:gd name="T18" fmla="*/ 0 w 21600"/>
              <a:gd name="T19" fmla="*/ 21599 h 21600"/>
              <a:gd name="T20" fmla="*/ 1542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5428" y="9257"/>
                </a:lnTo>
                <a:lnTo>
                  <a:pt x="15428" y="21599"/>
                </a:lnTo>
                <a:lnTo>
                  <a:pt x="0" y="21599"/>
                </a:lnTo>
                <a:lnTo>
                  <a:pt x="0" y="21600"/>
                </a:lnTo>
                <a:lnTo>
                  <a:pt x="15429" y="21600"/>
                </a:lnTo>
                <a:lnTo>
                  <a:pt x="15429" y="9257"/>
                </a:lnTo>
                <a:lnTo>
                  <a:pt x="21600" y="9257"/>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74638"/>
            <a:ext cx="9144000" cy="868362"/>
          </a:xfrm>
          <a:solidFill>
            <a:schemeClr val="bg1"/>
          </a:solidFill>
        </p:spPr>
        <p:txBody>
          <a:bodyPr/>
          <a:lstStyle/>
          <a:p>
            <a:pPr eaLnBrk="1" hangingPunct="1"/>
            <a:r>
              <a:rPr lang="en-GB" smtClean="0">
                <a:solidFill>
                  <a:srgbClr val="996633"/>
                </a:solidFill>
              </a:rPr>
              <a:t>A simple explanation</a:t>
            </a:r>
          </a:p>
        </p:txBody>
      </p:sp>
      <p:sp>
        <p:nvSpPr>
          <p:cNvPr id="148483" name="Rectangle 3"/>
          <p:cNvSpPr>
            <a:spLocks noGrp="1" noChangeArrowheads="1"/>
          </p:cNvSpPr>
          <p:nvPr>
            <p:ph type="body" idx="1"/>
          </p:nvPr>
        </p:nvSpPr>
        <p:spPr>
          <a:xfrm>
            <a:off x="500063" y="1857375"/>
            <a:ext cx="8229600" cy="4625975"/>
          </a:xfrm>
        </p:spPr>
        <p:txBody>
          <a:bodyPr/>
          <a:lstStyle/>
          <a:p>
            <a:pPr eaLnBrk="1" hangingPunct="1"/>
            <a:r>
              <a:rPr lang="en-GB" smtClean="0">
                <a:solidFill>
                  <a:schemeClr val="bg1"/>
                </a:solidFill>
              </a:rPr>
              <a:t>The Problem; </a:t>
            </a:r>
            <a:r>
              <a:rPr lang="en-GB" i="1" smtClean="0">
                <a:solidFill>
                  <a:schemeClr val="bg1"/>
                </a:solidFill>
              </a:rPr>
              <a:t>the traumatic memories have been buried and not properly emotionally processed</a:t>
            </a:r>
          </a:p>
          <a:p>
            <a:pPr eaLnBrk="1" hangingPunct="1"/>
            <a:endParaRPr lang="en-GB" i="1" smtClean="0">
              <a:solidFill>
                <a:schemeClr val="bg1"/>
              </a:solidFill>
            </a:endParaRPr>
          </a:p>
          <a:p>
            <a:pPr eaLnBrk="1" hangingPunct="1"/>
            <a:r>
              <a:rPr lang="en-GB" smtClean="0">
                <a:solidFill>
                  <a:schemeClr val="bg1"/>
                </a:solidFill>
              </a:rPr>
              <a:t>The Solution; </a:t>
            </a:r>
            <a:r>
              <a:rPr lang="en-GB" i="1" smtClean="0">
                <a:solidFill>
                  <a:schemeClr val="bg1"/>
                </a:solidFill>
              </a:rPr>
              <a:t>facing the memories allows emotional processing to take place and ultimately removes their emotional power</a:t>
            </a:r>
          </a:p>
          <a:p>
            <a:pPr eaLnBrk="1" hangingPunct="1"/>
            <a:endParaRPr lang="en-GB" smtClean="0">
              <a:solidFill>
                <a:schemeClr val="bg1"/>
              </a:solidFill>
            </a:endParaRPr>
          </a:p>
          <a:p>
            <a:pPr eaLnBrk="1" hangingPunct="1"/>
            <a:endParaRPr lang="en-GB"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74638"/>
            <a:ext cx="9144000" cy="868362"/>
          </a:xfrm>
          <a:solidFill>
            <a:schemeClr val="bg1"/>
          </a:solidFill>
          <a:ln>
            <a:solidFill>
              <a:schemeClr val="bg1"/>
            </a:solidFill>
          </a:ln>
        </p:spPr>
        <p:txBody>
          <a:bodyPr/>
          <a:lstStyle/>
          <a:p>
            <a:pPr eaLnBrk="1" hangingPunct="1"/>
            <a:r>
              <a:rPr lang="en-GB" sz="4000" smtClean="0">
                <a:solidFill>
                  <a:srgbClr val="996633"/>
                </a:solidFill>
              </a:rPr>
              <a:t>Before exposure sessions begin:</a:t>
            </a:r>
          </a:p>
        </p:txBody>
      </p:sp>
      <p:sp>
        <p:nvSpPr>
          <p:cNvPr id="132099" name="Rectangle 3"/>
          <p:cNvSpPr>
            <a:spLocks noGrp="1" noChangeArrowheads="1"/>
          </p:cNvSpPr>
          <p:nvPr>
            <p:ph type="body" idx="1"/>
          </p:nvPr>
        </p:nvSpPr>
        <p:spPr>
          <a:xfrm>
            <a:off x="457200" y="1557338"/>
            <a:ext cx="8229600" cy="4319587"/>
          </a:xfrm>
        </p:spPr>
        <p:txBody>
          <a:bodyPr/>
          <a:lstStyle/>
          <a:p>
            <a:pPr eaLnBrk="1" hangingPunct="1"/>
            <a:r>
              <a:rPr lang="en-GB" dirty="0" smtClean="0">
                <a:solidFill>
                  <a:schemeClr val="bg1"/>
                </a:solidFill>
              </a:rPr>
              <a:t>Explore the patients emotional processing style, using the Emotional Processing Scale</a:t>
            </a:r>
          </a:p>
          <a:p>
            <a:pPr eaLnBrk="1" hangingPunct="1"/>
            <a:r>
              <a:rPr lang="en-GB" dirty="0" smtClean="0">
                <a:solidFill>
                  <a:schemeClr val="bg1"/>
                </a:solidFill>
              </a:rPr>
              <a:t>Their family’s style of emotional processing</a:t>
            </a:r>
          </a:p>
          <a:p>
            <a:pPr eaLnBrk="1" hangingPunct="1"/>
            <a:r>
              <a:rPr lang="en-GB" dirty="0" smtClean="0">
                <a:solidFill>
                  <a:schemeClr val="bg1"/>
                </a:solidFill>
              </a:rPr>
              <a:t>How they have dealt with the trauma and previous life stresses</a:t>
            </a:r>
          </a:p>
          <a:p>
            <a:pPr eaLnBrk="1" hangingPunct="1"/>
            <a:r>
              <a:rPr lang="en-GB" dirty="0" smtClean="0">
                <a:solidFill>
                  <a:schemeClr val="bg1"/>
                </a:solidFill>
              </a:rPr>
              <a:t>Ask what they would have to do to process the traumatic memories?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7000"/>
            <a:lum/>
          </a:blip>
          <a:srcRect/>
          <a:stretch>
            <a:fillRect t="-26000" b="-26000"/>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5750" y="1928813"/>
            <a:ext cx="8229600" cy="1703387"/>
          </a:xfrm>
        </p:spPr>
        <p:txBody>
          <a:bodyPr/>
          <a:lstStyle/>
          <a:p>
            <a:r>
              <a:rPr lang="en-US" smtClean="0">
                <a:solidFill>
                  <a:schemeClr val="tx1"/>
                </a:solidFill>
              </a:rPr>
              <a:t>The accidental birth of the Bournemouth PTSD Clinic for Cancer survivors</a:t>
            </a:r>
          </a:p>
        </p:txBody>
      </p:sp>
      <p:sp>
        <p:nvSpPr>
          <p:cNvPr id="4099" name="Content Placeholder 4"/>
          <p:cNvSpPr>
            <a:spLocks noGrp="1"/>
          </p:cNvSpPr>
          <p:nvPr>
            <p:ph idx="1"/>
          </p:nvPr>
        </p:nvSpPr>
        <p:spPr>
          <a:xfrm>
            <a:off x="428625" y="2500313"/>
            <a:ext cx="8229600" cy="4525962"/>
          </a:xfrm>
        </p:spPr>
        <p:txBody>
          <a:bodyPr/>
          <a:lstStyle/>
          <a:p>
            <a:pPr>
              <a:buFontTx/>
              <a:buNone/>
            </a:pPr>
            <a:r>
              <a:rPr lang="en-GB" sz="4400" smtClean="0"/>
              <a:t>		</a:t>
            </a:r>
          </a:p>
          <a:p>
            <a:pPr>
              <a:buFontTx/>
              <a:buNone/>
            </a:pPr>
            <a:r>
              <a:rPr lang="en-GB" sz="440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mtClean="0"/>
              <a:t>:</a:t>
            </a:r>
          </a:p>
        </p:txBody>
      </p:sp>
      <p:sp>
        <p:nvSpPr>
          <p:cNvPr id="133123" name="Rectangle 3"/>
          <p:cNvSpPr>
            <a:spLocks noGrp="1" noChangeArrowheads="1"/>
          </p:cNvSpPr>
          <p:nvPr>
            <p:ph type="body" idx="1"/>
          </p:nvPr>
        </p:nvSpPr>
        <p:spPr>
          <a:xfrm>
            <a:off x="250825" y="620713"/>
            <a:ext cx="8642350" cy="5761037"/>
          </a:xfrm>
        </p:spPr>
        <p:txBody>
          <a:bodyPr/>
          <a:lstStyle/>
          <a:p>
            <a:pPr eaLnBrk="1" hangingPunct="1">
              <a:lnSpc>
                <a:spcPct val="80000"/>
              </a:lnSpc>
            </a:pPr>
            <a:r>
              <a:rPr lang="en-GB" dirty="0" smtClean="0">
                <a:solidFill>
                  <a:schemeClr val="bg1"/>
                </a:solidFill>
              </a:rPr>
              <a:t>Explore the problems of suppressing emotions</a:t>
            </a:r>
          </a:p>
          <a:p>
            <a:pPr eaLnBrk="1" hangingPunct="1">
              <a:lnSpc>
                <a:spcPct val="80000"/>
              </a:lnSpc>
            </a:pPr>
            <a:r>
              <a:rPr lang="en-GB" dirty="0" smtClean="0">
                <a:solidFill>
                  <a:schemeClr val="bg1"/>
                </a:solidFill>
              </a:rPr>
              <a:t>Explore the implications of </a:t>
            </a:r>
            <a:r>
              <a:rPr lang="en-GB" i="1" dirty="0" smtClean="0">
                <a:solidFill>
                  <a:schemeClr val="bg1"/>
                </a:solidFill>
              </a:rPr>
              <a:t>“opening a can of worms” </a:t>
            </a:r>
            <a:r>
              <a:rPr lang="en-GB" dirty="0" smtClean="0">
                <a:solidFill>
                  <a:schemeClr val="bg1"/>
                </a:solidFill>
              </a:rPr>
              <a:t>and prepare for it</a:t>
            </a:r>
          </a:p>
          <a:p>
            <a:pPr eaLnBrk="1" hangingPunct="1">
              <a:lnSpc>
                <a:spcPct val="80000"/>
              </a:lnSpc>
            </a:pPr>
            <a:r>
              <a:rPr lang="en-GB" dirty="0" smtClean="0">
                <a:solidFill>
                  <a:schemeClr val="bg1"/>
                </a:solidFill>
              </a:rPr>
              <a:t>Share feelings generally with their partner, family</a:t>
            </a:r>
          </a:p>
          <a:p>
            <a:pPr eaLnBrk="1" hangingPunct="1">
              <a:lnSpc>
                <a:spcPct val="80000"/>
              </a:lnSpc>
            </a:pPr>
            <a:r>
              <a:rPr lang="en-GB" dirty="0" smtClean="0">
                <a:solidFill>
                  <a:schemeClr val="bg1"/>
                </a:solidFill>
              </a:rPr>
              <a:t>Read </a:t>
            </a:r>
            <a:r>
              <a:rPr lang="en-GB" i="1" dirty="0" smtClean="0">
                <a:solidFill>
                  <a:schemeClr val="bg1"/>
                </a:solidFill>
              </a:rPr>
              <a:t>“Emotional Processing; healing through feeling”.</a:t>
            </a:r>
          </a:p>
          <a:p>
            <a:pPr eaLnBrk="1" hangingPunct="1">
              <a:lnSpc>
                <a:spcPct val="80000"/>
              </a:lnSpc>
            </a:pPr>
            <a:endParaRPr lang="en-GB" dirty="0" smtClean="0">
              <a:solidFill>
                <a:schemeClr val="bg1"/>
              </a:solidFill>
            </a:endParaRPr>
          </a:p>
          <a:p>
            <a:pPr eaLnBrk="1" hangingPunct="1">
              <a:lnSpc>
                <a:spcPct val="80000"/>
              </a:lnSpc>
            </a:pPr>
            <a:endParaRPr lang="en-GB" dirty="0" smtClean="0">
              <a:solidFill>
                <a:schemeClr val="bg1"/>
              </a:solidFill>
            </a:endParaRPr>
          </a:p>
          <a:p>
            <a:pPr eaLnBrk="1" hangingPunct="1">
              <a:lnSpc>
                <a:spcPct val="80000"/>
              </a:lnSpc>
              <a:buFontTx/>
              <a:buNone/>
            </a:pPr>
            <a:r>
              <a:rPr lang="en-GB" sz="2800" b="1" i="1" dirty="0" smtClean="0">
                <a:solidFill>
                  <a:schemeClr val="bg1"/>
                </a:solidFill>
              </a:rPr>
              <a:t>	</a:t>
            </a:r>
            <a:r>
              <a:rPr lang="en-GB" b="1" i="1" dirty="0" smtClean="0"/>
              <a:t>Throughout the whole therapy process  discussions revolve around emotions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2484438" y="188913"/>
            <a:ext cx="4152900" cy="638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rgbClr val="5F6D8B"/>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60350"/>
            <a:ext cx="9144000" cy="922338"/>
          </a:xfrm>
          <a:solidFill>
            <a:schemeClr val="bg1"/>
          </a:solidFill>
          <a:ln>
            <a:solidFill>
              <a:srgbClr val="996633"/>
            </a:solidFill>
          </a:ln>
        </p:spPr>
        <p:txBody>
          <a:bodyPr/>
          <a:lstStyle/>
          <a:p>
            <a:pPr eaLnBrk="1" hangingPunct="1"/>
            <a:r>
              <a:rPr lang="en-GB" sz="4000" smtClean="0">
                <a:solidFill>
                  <a:srgbClr val="996633"/>
                </a:solidFill>
              </a:rPr>
              <a:t>When exposure sessions start:</a:t>
            </a:r>
          </a:p>
        </p:txBody>
      </p:sp>
      <p:sp>
        <p:nvSpPr>
          <p:cNvPr id="134147" name="Rectangle 3"/>
          <p:cNvSpPr>
            <a:spLocks noGrp="1" noChangeArrowheads="1"/>
          </p:cNvSpPr>
          <p:nvPr>
            <p:ph type="body" idx="1"/>
          </p:nvPr>
        </p:nvSpPr>
        <p:spPr>
          <a:xfrm>
            <a:off x="457200" y="1600200"/>
            <a:ext cx="8229600" cy="1185863"/>
          </a:xfrm>
        </p:spPr>
        <p:txBody>
          <a:bodyPr/>
          <a:lstStyle/>
          <a:p>
            <a:pPr eaLnBrk="1" hangingPunct="1"/>
            <a:r>
              <a:rPr lang="en-GB" dirty="0" smtClean="0">
                <a:solidFill>
                  <a:schemeClr val="bg1"/>
                </a:solidFill>
              </a:rPr>
              <a:t>The patient understands why it is important to face emotional memories</a:t>
            </a:r>
          </a:p>
          <a:p>
            <a:pPr eaLnBrk="1" hangingPunct="1"/>
            <a:endParaRPr lang="en-GB" dirty="0" smtClean="0">
              <a:solidFill>
                <a:schemeClr val="bg1"/>
              </a:solidFill>
            </a:endParaRPr>
          </a:p>
          <a:p>
            <a:pPr eaLnBrk="1" hangingPunct="1">
              <a:buFontTx/>
              <a:buNone/>
            </a:pPr>
            <a:endParaRPr lang="en-GB" dirty="0" smtClean="0">
              <a:solidFill>
                <a:schemeClr val="bg1"/>
              </a:solidFill>
            </a:endParaRPr>
          </a:p>
        </p:txBody>
      </p:sp>
      <p:pic>
        <p:nvPicPr>
          <p:cNvPr id="28676" name="Picture 7" descr="http://www.hillsideavenue.org/friends/wp-content/uploads/2010/09/lightbulb.png"/>
          <p:cNvPicPr>
            <a:picLocks noChangeAspect="1" noChangeArrowheads="1"/>
          </p:cNvPicPr>
          <p:nvPr/>
        </p:nvPicPr>
        <p:blipFill>
          <a:blip r:embed="rId2"/>
          <a:srcRect/>
          <a:stretch>
            <a:fillRect/>
          </a:stretch>
        </p:blipFill>
        <p:spPr bwMode="auto">
          <a:xfrm>
            <a:off x="3214688" y="3214688"/>
            <a:ext cx="2828925" cy="2838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4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p>
        </p:txBody>
      </p:sp>
      <p:sp>
        <p:nvSpPr>
          <p:cNvPr id="29699" name="Content Placeholder 2"/>
          <p:cNvSpPr>
            <a:spLocks noGrp="1"/>
          </p:cNvSpPr>
          <p:nvPr>
            <p:ph idx="1"/>
          </p:nvPr>
        </p:nvSpPr>
        <p:spPr>
          <a:xfrm>
            <a:off x="500063" y="142875"/>
            <a:ext cx="8229600" cy="5697538"/>
          </a:xfrm>
        </p:spPr>
        <p:txBody>
          <a:bodyPr/>
          <a:lstStyle/>
          <a:p>
            <a:r>
              <a:rPr lang="en-GB" smtClean="0">
                <a:solidFill>
                  <a:schemeClr val="bg1"/>
                </a:solidFill>
              </a:rPr>
              <a:t>It is part of a ‘lifestyle’ not just a nasty therapeutic procedure</a:t>
            </a:r>
          </a:p>
          <a:p>
            <a:endParaRPr lang="en-GB" smtClean="0"/>
          </a:p>
        </p:txBody>
      </p:sp>
      <p:pic>
        <p:nvPicPr>
          <p:cNvPr id="29700" name="Picture 1028" descr="Birds"/>
          <p:cNvPicPr>
            <a:picLocks noChangeAspect="1" noChangeArrowheads="1"/>
          </p:cNvPicPr>
          <p:nvPr/>
        </p:nvPicPr>
        <p:blipFill>
          <a:blip r:embed="rId2"/>
          <a:srcRect/>
          <a:stretch>
            <a:fillRect/>
          </a:stretch>
        </p:blipFill>
        <p:spPr bwMode="auto">
          <a:xfrm>
            <a:off x="2286000" y="1285875"/>
            <a:ext cx="4357688"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pic>
        <p:nvPicPr>
          <p:cNvPr id="322570" name="Picture 10" descr="bottled up anger"/>
          <p:cNvPicPr>
            <a:picLocks noChangeAspect="1" noChangeArrowheads="1"/>
          </p:cNvPicPr>
          <p:nvPr/>
        </p:nvPicPr>
        <p:blipFill>
          <a:blip r:embed="rId2"/>
          <a:srcRect/>
          <a:stretch>
            <a:fillRect/>
          </a:stretch>
        </p:blipFill>
        <p:spPr bwMode="auto">
          <a:xfrm>
            <a:off x="2857488" y="1500174"/>
            <a:ext cx="3429024" cy="5191120"/>
          </a:xfrm>
          <a:prstGeom prst="rect">
            <a:avLst/>
          </a:prstGeom>
          <a:noFill/>
        </p:spPr>
      </p:pic>
      <p:sp>
        <p:nvSpPr>
          <p:cNvPr id="9" name="TextBox 8"/>
          <p:cNvSpPr txBox="1"/>
          <p:nvPr/>
        </p:nvSpPr>
        <p:spPr>
          <a:xfrm>
            <a:off x="214282" y="500042"/>
            <a:ext cx="8572560" cy="1200329"/>
          </a:xfrm>
          <a:prstGeom prst="rect">
            <a:avLst/>
          </a:prstGeom>
          <a:noFill/>
        </p:spPr>
        <p:txBody>
          <a:bodyPr wrap="square" rtlCol="0">
            <a:spAutoFit/>
          </a:bodyPr>
          <a:lstStyle/>
          <a:p>
            <a:r>
              <a:rPr lang="en-GB" dirty="0" smtClean="0">
                <a:solidFill>
                  <a:schemeClr val="bg1"/>
                </a:solidFill>
              </a:rPr>
              <a:t>It slots into common cultural beliefs about emotion</a:t>
            </a:r>
            <a:endParaRPr lang="en-GB"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sp>
        <p:nvSpPr>
          <p:cNvPr id="30723" name="Content Placeholder 2"/>
          <p:cNvSpPr>
            <a:spLocks noGrp="1"/>
          </p:cNvSpPr>
          <p:nvPr>
            <p:ph idx="1"/>
          </p:nvPr>
        </p:nvSpPr>
        <p:spPr>
          <a:xfrm>
            <a:off x="457200" y="428625"/>
            <a:ext cx="8229600" cy="5697538"/>
          </a:xfrm>
        </p:spPr>
        <p:txBody>
          <a:bodyPr/>
          <a:lstStyle/>
          <a:p>
            <a:pPr eaLnBrk="1" hangingPunct="1"/>
            <a:r>
              <a:rPr lang="en-GB" smtClean="0">
                <a:solidFill>
                  <a:schemeClr val="bg1"/>
                </a:solidFill>
              </a:rPr>
              <a:t>It normalises their experience</a:t>
            </a:r>
          </a:p>
        </p:txBody>
      </p:sp>
      <p:pic>
        <p:nvPicPr>
          <p:cNvPr id="30724" name="Picture 1" descr="\\frome\rbaker\Profile\Desktop\My Pictures\greece-arts-330x372-emotion-pictures-poster.jpg"/>
          <p:cNvPicPr>
            <a:picLocks noChangeAspect="1" noChangeArrowheads="1"/>
          </p:cNvPicPr>
          <p:nvPr/>
        </p:nvPicPr>
        <p:blipFill>
          <a:blip r:embed="rId2"/>
          <a:srcRect/>
          <a:stretch>
            <a:fillRect/>
          </a:stretch>
        </p:blipFill>
        <p:spPr bwMode="auto">
          <a:xfrm>
            <a:off x="2428875" y="1143000"/>
            <a:ext cx="3929063"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p>
        </p:txBody>
      </p:sp>
      <p:sp>
        <p:nvSpPr>
          <p:cNvPr id="31747" name="Content Placeholder 2"/>
          <p:cNvSpPr>
            <a:spLocks noGrp="1"/>
          </p:cNvSpPr>
          <p:nvPr>
            <p:ph idx="1"/>
          </p:nvPr>
        </p:nvSpPr>
        <p:spPr>
          <a:xfrm>
            <a:off x="457200" y="357188"/>
            <a:ext cx="8229600" cy="5768975"/>
          </a:xfrm>
        </p:spPr>
        <p:txBody>
          <a:bodyPr/>
          <a:lstStyle/>
          <a:p>
            <a:r>
              <a:rPr lang="en-GB" smtClean="0">
                <a:solidFill>
                  <a:schemeClr val="bg1"/>
                </a:solidFill>
              </a:rPr>
              <a:t>They have already practised a more open style of sharing feelings</a:t>
            </a:r>
          </a:p>
          <a:p>
            <a:endParaRPr lang="en-GB" smtClean="0"/>
          </a:p>
        </p:txBody>
      </p:sp>
      <p:pic>
        <p:nvPicPr>
          <p:cNvPr id="31748" name="Picture 1" descr="\\frome\rbaker\Profile\Desktop\My Pictures\mindbody2.jpg"/>
          <p:cNvPicPr>
            <a:picLocks noChangeAspect="1" noChangeArrowheads="1"/>
          </p:cNvPicPr>
          <p:nvPr/>
        </p:nvPicPr>
        <p:blipFill>
          <a:blip r:embed="rId2"/>
          <a:srcRect/>
          <a:stretch>
            <a:fillRect/>
          </a:stretch>
        </p:blipFill>
        <p:spPr bwMode="auto">
          <a:xfrm>
            <a:off x="3000375" y="2286000"/>
            <a:ext cx="285750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p>
        </p:txBody>
      </p:sp>
      <p:sp>
        <p:nvSpPr>
          <p:cNvPr id="32771" name="Content Placeholder 2"/>
          <p:cNvSpPr>
            <a:spLocks noGrp="1"/>
          </p:cNvSpPr>
          <p:nvPr>
            <p:ph idx="1"/>
          </p:nvPr>
        </p:nvSpPr>
        <p:spPr>
          <a:xfrm>
            <a:off x="457200" y="428625"/>
            <a:ext cx="8229600" cy="5697538"/>
          </a:xfrm>
        </p:spPr>
        <p:txBody>
          <a:bodyPr/>
          <a:lstStyle/>
          <a:p>
            <a:r>
              <a:rPr lang="en-GB" smtClean="0">
                <a:solidFill>
                  <a:schemeClr val="bg1"/>
                </a:solidFill>
              </a:rPr>
              <a:t>Encourages carry over to everyday life </a:t>
            </a:r>
          </a:p>
          <a:p>
            <a:endParaRPr lang="en-GB" smtClean="0"/>
          </a:p>
        </p:txBody>
      </p:sp>
      <p:pic>
        <p:nvPicPr>
          <p:cNvPr id="32772" name="Picture 2" descr="http://www.friendsofart.net/static/images/art3/norman-rockwell-day-in-the-life-of-a-little-girl.jpg"/>
          <p:cNvPicPr>
            <a:picLocks noChangeAspect="1" noChangeArrowheads="1"/>
          </p:cNvPicPr>
          <p:nvPr/>
        </p:nvPicPr>
        <p:blipFill>
          <a:blip r:embed="rId2"/>
          <a:srcRect/>
          <a:stretch>
            <a:fillRect/>
          </a:stretch>
        </p:blipFill>
        <p:spPr bwMode="auto">
          <a:xfrm>
            <a:off x="1785938" y="1143000"/>
            <a:ext cx="5786437"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85750" y="1428750"/>
            <a:ext cx="8572500" cy="4032250"/>
          </a:xfrm>
          <a:prstGeom prst="rect">
            <a:avLst/>
          </a:prstGeom>
          <a:noFill/>
          <a:ln w="9525">
            <a:noFill/>
            <a:miter lim="800000"/>
            <a:headEnd/>
            <a:tailEnd/>
          </a:ln>
        </p:spPr>
        <p:txBody>
          <a:bodyPr>
            <a:spAutoFit/>
          </a:bodyPr>
          <a:lstStyle/>
          <a:p>
            <a:pPr>
              <a:spcBef>
                <a:spcPct val="50000"/>
              </a:spcBef>
            </a:pPr>
            <a:r>
              <a:rPr lang="en-GB" sz="1800">
                <a:cs typeface="Times New Roman" pitchFamily="18" charset="0"/>
              </a:rPr>
              <a:t> </a:t>
            </a:r>
          </a:p>
          <a:p>
            <a:pPr>
              <a:spcBef>
                <a:spcPct val="50000"/>
              </a:spcBef>
            </a:pPr>
            <a:r>
              <a:rPr lang="en-GB" sz="2800">
                <a:cs typeface="Times New Roman" pitchFamily="18" charset="0"/>
              </a:rPr>
              <a:t> </a:t>
            </a:r>
            <a:r>
              <a:rPr lang="en-GB" sz="2800">
                <a:solidFill>
                  <a:schemeClr val="bg1"/>
                </a:solidFill>
                <a:cs typeface="Times New Roman" pitchFamily="18" charset="0"/>
              </a:rPr>
              <a:t>Diagnosed with breast cancer 5 years before</a:t>
            </a:r>
          </a:p>
          <a:p>
            <a:pPr>
              <a:spcBef>
                <a:spcPct val="50000"/>
              </a:spcBef>
            </a:pPr>
            <a:r>
              <a:rPr lang="en-GB" sz="2800">
                <a:solidFill>
                  <a:schemeClr val="bg1"/>
                </a:solidFill>
                <a:cs typeface="Times New Roman" pitchFamily="18" charset="0"/>
              </a:rPr>
              <a:t>“numb” at diagnosis. Surgeon surprised at her lack of reaction</a:t>
            </a:r>
          </a:p>
          <a:p>
            <a:pPr>
              <a:spcBef>
                <a:spcPct val="50000"/>
              </a:spcBef>
            </a:pPr>
            <a:r>
              <a:rPr lang="en-GB" sz="2800">
                <a:solidFill>
                  <a:schemeClr val="bg1"/>
                </a:solidFill>
                <a:cs typeface="Times New Roman" pitchFamily="18" charset="0"/>
              </a:rPr>
              <a:t>Surgery,chemotherapy,radiotherapy</a:t>
            </a:r>
          </a:p>
          <a:p>
            <a:pPr>
              <a:spcBef>
                <a:spcPct val="50000"/>
              </a:spcBef>
            </a:pPr>
            <a:r>
              <a:rPr lang="en-GB" sz="2800">
                <a:solidFill>
                  <a:schemeClr val="bg1"/>
                </a:solidFill>
                <a:cs typeface="Times New Roman" pitchFamily="18" charset="0"/>
              </a:rPr>
              <a:t>Good physical recovery</a:t>
            </a:r>
          </a:p>
          <a:p>
            <a:pPr>
              <a:spcBef>
                <a:spcPct val="50000"/>
              </a:spcBef>
            </a:pPr>
            <a:r>
              <a:rPr lang="en-GB" sz="2800">
                <a:solidFill>
                  <a:schemeClr val="bg1"/>
                </a:solidFill>
                <a:cs typeface="Times New Roman" pitchFamily="18" charset="0"/>
              </a:rPr>
              <a:t>PTSD diagnosed 5 years after cancer diagnosis</a:t>
            </a:r>
          </a:p>
        </p:txBody>
      </p:sp>
      <p:sp>
        <p:nvSpPr>
          <p:cNvPr id="34819" name="Rectangle 3"/>
          <p:cNvSpPr>
            <a:spLocks noChangeArrowheads="1"/>
          </p:cNvSpPr>
          <p:nvPr/>
        </p:nvSpPr>
        <p:spPr bwMode="auto">
          <a:xfrm>
            <a:off x="0" y="214313"/>
            <a:ext cx="9144000" cy="839787"/>
          </a:xfrm>
          <a:prstGeom prst="rect">
            <a:avLst/>
          </a:prstGeom>
          <a:solidFill>
            <a:schemeClr val="bg1"/>
          </a:solidFill>
          <a:ln w="9525">
            <a:noFill/>
            <a:miter lim="800000"/>
            <a:headEnd/>
            <a:tailEnd/>
          </a:ln>
        </p:spPr>
        <p:txBody>
          <a:bodyPr anchor="ctr"/>
          <a:lstStyle/>
          <a:p>
            <a:pPr algn="ctr"/>
            <a:r>
              <a:rPr lang="en-GB" sz="3200" b="1">
                <a:solidFill>
                  <a:srgbClr val="996633"/>
                </a:solidFill>
              </a:rPr>
              <a:t>Case example – Paula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35842" name="TextBox 2"/>
          <p:cNvSpPr txBox="1">
            <a:spLocks noChangeArrowheads="1"/>
          </p:cNvSpPr>
          <p:nvPr/>
        </p:nvSpPr>
        <p:spPr bwMode="auto">
          <a:xfrm>
            <a:off x="1366838" y="1438275"/>
            <a:ext cx="7429500" cy="646113"/>
          </a:xfrm>
          <a:prstGeom prst="rect">
            <a:avLst/>
          </a:prstGeom>
          <a:noFill/>
          <a:ln w="9525">
            <a:noFill/>
            <a:miter lim="800000"/>
            <a:headEnd/>
            <a:tailEnd/>
          </a:ln>
        </p:spPr>
        <p:txBody>
          <a:bodyPr>
            <a:spAutoFit/>
          </a:bodyPr>
          <a:lstStyle/>
          <a:p>
            <a:endParaRPr lang="en-US"/>
          </a:p>
        </p:txBody>
      </p:sp>
      <p:sp>
        <p:nvSpPr>
          <p:cNvPr id="4" name="Rectangle 3"/>
          <p:cNvSpPr>
            <a:spLocks noChangeArrowheads="1"/>
          </p:cNvSpPr>
          <p:nvPr/>
        </p:nvSpPr>
        <p:spPr bwMode="auto">
          <a:xfrm>
            <a:off x="500063" y="1214438"/>
            <a:ext cx="8215312" cy="5848350"/>
          </a:xfrm>
          <a:prstGeom prst="rect">
            <a:avLst/>
          </a:prstGeom>
          <a:noFill/>
          <a:ln w="9525">
            <a:noFill/>
            <a:miter lim="800000"/>
            <a:headEnd/>
            <a:tailEnd/>
          </a:ln>
        </p:spPr>
        <p:txBody>
          <a:bodyPr>
            <a:spAutoFit/>
          </a:bodyPr>
          <a:lstStyle/>
          <a:p>
            <a:pPr>
              <a:spcBef>
                <a:spcPct val="50000"/>
              </a:spcBef>
            </a:pPr>
            <a:r>
              <a:rPr lang="en-GB" sz="3200" i="1" dirty="0">
                <a:solidFill>
                  <a:schemeClr val="bg1"/>
                </a:solidFill>
                <a:cs typeface="Times New Roman" pitchFamily="18" charset="0"/>
              </a:rPr>
              <a:t>“I haven’t begun to deal with it”</a:t>
            </a:r>
          </a:p>
          <a:p>
            <a:pPr>
              <a:spcBef>
                <a:spcPct val="50000"/>
              </a:spcBef>
            </a:pPr>
            <a:r>
              <a:rPr lang="en-GB" sz="3200" dirty="0">
                <a:solidFill>
                  <a:schemeClr val="bg1"/>
                </a:solidFill>
                <a:cs typeface="Times New Roman" pitchFamily="18" charset="0"/>
              </a:rPr>
              <a:t>Reads “</a:t>
            </a:r>
            <a:r>
              <a:rPr lang="en-GB" sz="3200" i="1" dirty="0">
                <a:solidFill>
                  <a:schemeClr val="bg1"/>
                </a:solidFill>
                <a:cs typeface="Times New Roman" pitchFamily="18" charset="0"/>
              </a:rPr>
              <a:t>Emotional </a:t>
            </a:r>
            <a:r>
              <a:rPr lang="en-GB" sz="3200" i="1" dirty="0" err="1">
                <a:solidFill>
                  <a:schemeClr val="bg1"/>
                </a:solidFill>
                <a:cs typeface="Times New Roman" pitchFamily="18" charset="0"/>
              </a:rPr>
              <a:t>Processing;healing</a:t>
            </a:r>
            <a:r>
              <a:rPr lang="en-GB" sz="3200" i="1" dirty="0">
                <a:solidFill>
                  <a:schemeClr val="bg1"/>
                </a:solidFill>
                <a:cs typeface="Times New Roman" pitchFamily="18" charset="0"/>
              </a:rPr>
              <a:t> through feeling</a:t>
            </a:r>
            <a:r>
              <a:rPr lang="en-GB" sz="3200" dirty="0">
                <a:solidFill>
                  <a:schemeClr val="bg1"/>
                </a:solidFill>
                <a:cs typeface="Times New Roman" pitchFamily="18" charset="0"/>
              </a:rPr>
              <a:t>”</a:t>
            </a:r>
          </a:p>
          <a:p>
            <a:pPr>
              <a:spcBef>
                <a:spcPct val="50000"/>
              </a:spcBef>
            </a:pPr>
            <a:r>
              <a:rPr lang="en-GB" sz="3200" dirty="0">
                <a:solidFill>
                  <a:schemeClr val="bg1"/>
                </a:solidFill>
                <a:cs typeface="Times New Roman" pitchFamily="18" charset="0"/>
              </a:rPr>
              <a:t>In discussing her emotional processing style </a:t>
            </a:r>
            <a:r>
              <a:rPr lang="en-GB" sz="3200" i="1" dirty="0">
                <a:solidFill>
                  <a:schemeClr val="bg1"/>
                </a:solidFill>
                <a:cs typeface="Times New Roman" pitchFamily="18" charset="0"/>
              </a:rPr>
              <a:t>“numbness” </a:t>
            </a:r>
            <a:r>
              <a:rPr lang="en-GB" sz="3200" dirty="0">
                <a:solidFill>
                  <a:schemeClr val="bg1"/>
                </a:solidFill>
                <a:cs typeface="Times New Roman" pitchFamily="18" charset="0"/>
              </a:rPr>
              <a:t>started in childhood</a:t>
            </a:r>
          </a:p>
          <a:p>
            <a:pPr>
              <a:spcBef>
                <a:spcPct val="50000"/>
              </a:spcBef>
            </a:pPr>
            <a:r>
              <a:rPr lang="en-GB" sz="3200" dirty="0">
                <a:solidFill>
                  <a:schemeClr val="bg1"/>
                </a:solidFill>
                <a:cs typeface="Times New Roman" pitchFamily="18" charset="0"/>
              </a:rPr>
              <a:t>Her reaction to unavoidable sexual abuse by family member</a:t>
            </a:r>
          </a:p>
          <a:p>
            <a:pPr>
              <a:spcBef>
                <a:spcPct val="50000"/>
              </a:spcBef>
            </a:pPr>
            <a:r>
              <a:rPr lang="en-GB" sz="3200" dirty="0">
                <a:solidFill>
                  <a:schemeClr val="bg1"/>
                </a:solidFill>
                <a:cs typeface="Times New Roman" pitchFamily="18" charset="0"/>
              </a:rPr>
              <a:t>Never </a:t>
            </a:r>
            <a:r>
              <a:rPr lang="en-GB" sz="3200" i="1" dirty="0">
                <a:solidFill>
                  <a:schemeClr val="bg1"/>
                </a:solidFill>
                <a:cs typeface="Times New Roman" pitchFamily="18" charset="0"/>
              </a:rPr>
              <a:t>“processed”</a:t>
            </a:r>
          </a:p>
          <a:p>
            <a:pPr>
              <a:spcBef>
                <a:spcPct val="50000"/>
              </a:spcBef>
            </a:pPr>
            <a:endParaRPr lang="en-GB" dirty="0">
              <a:solidFill>
                <a:schemeClr val="bg1"/>
              </a:solidFill>
            </a:endParaRPr>
          </a:p>
        </p:txBody>
      </p:sp>
      <p:sp>
        <p:nvSpPr>
          <p:cNvPr id="35844" name="Rectangle 3"/>
          <p:cNvSpPr>
            <a:spLocks noChangeArrowheads="1"/>
          </p:cNvSpPr>
          <p:nvPr/>
        </p:nvSpPr>
        <p:spPr bwMode="auto">
          <a:xfrm>
            <a:off x="0" y="285750"/>
            <a:ext cx="9144000" cy="839788"/>
          </a:xfrm>
          <a:prstGeom prst="rect">
            <a:avLst/>
          </a:prstGeom>
          <a:solidFill>
            <a:schemeClr val="bg1"/>
          </a:solidFill>
          <a:ln w="9525">
            <a:noFill/>
            <a:miter lim="800000"/>
            <a:headEnd/>
            <a:tailEnd/>
          </a:ln>
        </p:spPr>
        <p:txBody>
          <a:bodyPr anchor="ctr"/>
          <a:lstStyle/>
          <a:p>
            <a:pPr algn="ctr"/>
            <a:r>
              <a:rPr lang="en-GB" sz="3200" b="1">
                <a:solidFill>
                  <a:srgbClr val="996633"/>
                </a:solidFill>
              </a:rPr>
              <a:t>Case example – Paula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pic>
        <p:nvPicPr>
          <p:cNvPr id="5122" name="Picture 2" descr="6shell~1"/>
          <p:cNvPicPr>
            <a:picLocks noChangeAspect="1" noChangeArrowheads="1"/>
          </p:cNvPicPr>
          <p:nvPr/>
        </p:nvPicPr>
        <p:blipFill>
          <a:blip r:embed="rId2"/>
          <a:srcRect/>
          <a:stretch>
            <a:fillRect/>
          </a:stretch>
        </p:blipFill>
        <p:spPr bwMode="auto">
          <a:xfrm>
            <a:off x="1763713" y="838200"/>
            <a:ext cx="5040312" cy="527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mtClean="0">
                <a:solidFill>
                  <a:schemeClr val="bg1"/>
                </a:solidFill>
              </a:rPr>
              <a:t>We discuss importance of talking in detail and the problems which this could cause</a:t>
            </a:r>
          </a:p>
          <a:p>
            <a:r>
              <a:rPr lang="en-GB" smtClean="0">
                <a:solidFill>
                  <a:schemeClr val="bg1"/>
                </a:solidFill>
              </a:rPr>
              <a:t>Preparations made for reactions to “opening a can of worms”</a:t>
            </a:r>
          </a:p>
          <a:p>
            <a:r>
              <a:rPr lang="en-GB" smtClean="0">
                <a:solidFill>
                  <a:schemeClr val="bg1"/>
                </a:solidFill>
              </a:rPr>
              <a:t>Where to start? Decision abuse first, cancer later</a:t>
            </a:r>
          </a:p>
          <a:p>
            <a:endParaRPr lang="en-GB" smtClean="0"/>
          </a:p>
        </p:txBody>
      </p:sp>
      <p:sp>
        <p:nvSpPr>
          <p:cNvPr id="36867" name="Rectangle 3"/>
          <p:cNvSpPr>
            <a:spLocks noChangeArrowheads="1"/>
          </p:cNvSpPr>
          <p:nvPr/>
        </p:nvSpPr>
        <p:spPr bwMode="auto">
          <a:xfrm>
            <a:off x="0" y="357188"/>
            <a:ext cx="9144000" cy="768350"/>
          </a:xfrm>
          <a:prstGeom prst="rect">
            <a:avLst/>
          </a:prstGeom>
          <a:solidFill>
            <a:schemeClr val="bg1"/>
          </a:solidFill>
          <a:ln w="9525">
            <a:noFill/>
            <a:miter lim="800000"/>
            <a:headEnd/>
            <a:tailEnd/>
          </a:ln>
        </p:spPr>
        <p:txBody>
          <a:bodyPr anchor="ctr"/>
          <a:lstStyle/>
          <a:p>
            <a:pPr algn="ctr"/>
            <a:r>
              <a:rPr lang="en-GB" sz="3200" b="1">
                <a:solidFill>
                  <a:srgbClr val="996633"/>
                </a:solidFill>
              </a:rPr>
              <a:t>Preparations for 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solidFill>
                  <a:schemeClr val="bg1"/>
                </a:solidFill>
              </a:rPr>
              <a:t>6 sessions discussing details of abuse</a:t>
            </a:r>
          </a:p>
          <a:p>
            <a:r>
              <a:rPr lang="en-GB" dirty="0" smtClean="0">
                <a:solidFill>
                  <a:schemeClr val="bg1"/>
                </a:solidFill>
              </a:rPr>
              <a:t>Understanding emotional reactions to the abuse and the </a:t>
            </a:r>
            <a:r>
              <a:rPr lang="en-GB" i="1" dirty="0" smtClean="0">
                <a:solidFill>
                  <a:schemeClr val="bg1"/>
                </a:solidFill>
              </a:rPr>
              <a:t>“rippling effect” </a:t>
            </a:r>
            <a:r>
              <a:rPr lang="en-GB" dirty="0" smtClean="0">
                <a:solidFill>
                  <a:schemeClr val="bg1"/>
                </a:solidFill>
              </a:rPr>
              <a:t>it had</a:t>
            </a:r>
          </a:p>
          <a:p>
            <a:r>
              <a:rPr lang="en-GB" dirty="0" smtClean="0">
                <a:solidFill>
                  <a:schemeClr val="bg1"/>
                </a:solidFill>
              </a:rPr>
              <a:t>Discuss her mother’s death through cancer</a:t>
            </a:r>
          </a:p>
          <a:p>
            <a:r>
              <a:rPr lang="en-GB" dirty="0" smtClean="0">
                <a:solidFill>
                  <a:schemeClr val="bg1"/>
                </a:solidFill>
              </a:rPr>
              <a:t>Guilt over surviving</a:t>
            </a:r>
          </a:p>
        </p:txBody>
      </p:sp>
      <p:sp>
        <p:nvSpPr>
          <p:cNvPr id="37891" name="Rectangle 3"/>
          <p:cNvSpPr>
            <a:spLocks noChangeArrowheads="1"/>
          </p:cNvSpPr>
          <p:nvPr/>
        </p:nvSpPr>
        <p:spPr bwMode="auto">
          <a:xfrm>
            <a:off x="0" y="214313"/>
            <a:ext cx="9144000" cy="911225"/>
          </a:xfrm>
          <a:prstGeom prst="rect">
            <a:avLst/>
          </a:prstGeom>
          <a:solidFill>
            <a:schemeClr val="bg1"/>
          </a:solidFill>
          <a:ln w="9525">
            <a:noFill/>
            <a:miter lim="800000"/>
            <a:headEnd/>
            <a:tailEnd/>
          </a:ln>
        </p:spPr>
        <p:txBody>
          <a:bodyPr anchor="ctr"/>
          <a:lstStyle/>
          <a:p>
            <a:pPr algn="ctr"/>
            <a:r>
              <a:rPr lang="en-GB" sz="3200" b="1">
                <a:solidFill>
                  <a:srgbClr val="996633"/>
                </a:solidFill>
              </a:rPr>
              <a:t>Emotional Processing of abuse memories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mtClean="0">
                <a:solidFill>
                  <a:schemeClr val="bg1"/>
                </a:solidFill>
              </a:rPr>
              <a:t>Session 12 detailed retelling of mammogram, biopsy, cancer diagnosis</a:t>
            </a:r>
          </a:p>
          <a:p>
            <a:r>
              <a:rPr lang="en-GB" smtClean="0">
                <a:solidFill>
                  <a:schemeClr val="bg1"/>
                </a:solidFill>
              </a:rPr>
              <a:t>Whereas Paula thought she had been emotionally numb she now experienced it emotionally</a:t>
            </a:r>
          </a:p>
          <a:p>
            <a:r>
              <a:rPr lang="en-GB" smtClean="0">
                <a:solidFill>
                  <a:schemeClr val="bg1"/>
                </a:solidFill>
              </a:rPr>
              <a:t>Further discussions about the future</a:t>
            </a:r>
          </a:p>
        </p:txBody>
      </p:sp>
      <p:sp>
        <p:nvSpPr>
          <p:cNvPr id="38915" name="Rectangle 3"/>
          <p:cNvSpPr>
            <a:spLocks noChangeArrowheads="1"/>
          </p:cNvSpPr>
          <p:nvPr/>
        </p:nvSpPr>
        <p:spPr bwMode="auto">
          <a:xfrm>
            <a:off x="0" y="214313"/>
            <a:ext cx="9144000" cy="911225"/>
          </a:xfrm>
          <a:prstGeom prst="rect">
            <a:avLst/>
          </a:prstGeom>
          <a:solidFill>
            <a:schemeClr val="bg1"/>
          </a:solidFill>
          <a:ln w="9525">
            <a:noFill/>
            <a:miter lim="800000"/>
            <a:headEnd/>
            <a:tailEnd/>
          </a:ln>
        </p:spPr>
        <p:txBody>
          <a:bodyPr anchor="ctr"/>
          <a:lstStyle/>
          <a:p>
            <a:pPr algn="ctr"/>
            <a:r>
              <a:rPr lang="en-GB" sz="3200" b="1">
                <a:solidFill>
                  <a:srgbClr val="996633"/>
                </a:solidFill>
              </a:rPr>
              <a:t>Emotional Processing of cancer memories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a:xfrm>
            <a:off x="0" y="260350"/>
            <a:ext cx="9144000" cy="922338"/>
          </a:xfrm>
          <a:solidFill>
            <a:schemeClr val="bg1"/>
          </a:solidFill>
        </p:spPr>
        <p:txBody>
          <a:bodyPr/>
          <a:lstStyle/>
          <a:p>
            <a:r>
              <a:rPr lang="en-GB" sz="3600" smtClean="0">
                <a:solidFill>
                  <a:srgbClr val="996633"/>
                </a:solidFill>
              </a:rPr>
              <a:t>Complications in treating PTSD in cancer</a:t>
            </a:r>
          </a:p>
        </p:txBody>
      </p:sp>
      <p:sp>
        <p:nvSpPr>
          <p:cNvPr id="77828" name="Rectangle 4"/>
          <p:cNvSpPr>
            <a:spLocks noGrp="1" noChangeArrowheads="1"/>
          </p:cNvSpPr>
          <p:nvPr>
            <p:ph type="body" idx="1"/>
          </p:nvPr>
        </p:nvSpPr>
        <p:spPr>
          <a:xfrm>
            <a:off x="571500" y="1285875"/>
            <a:ext cx="8126413" cy="4954588"/>
          </a:xfrm>
        </p:spPr>
        <p:txBody>
          <a:bodyPr/>
          <a:lstStyle/>
          <a:p>
            <a:r>
              <a:rPr lang="en-GB" sz="2800" dirty="0" smtClean="0">
                <a:solidFill>
                  <a:schemeClr val="bg1"/>
                </a:solidFill>
              </a:rPr>
              <a:t>Multiple traumas</a:t>
            </a:r>
          </a:p>
          <a:p>
            <a:r>
              <a:rPr lang="en-GB" sz="2800" dirty="0" smtClean="0">
                <a:solidFill>
                  <a:schemeClr val="bg1"/>
                </a:solidFill>
              </a:rPr>
              <a:t>Previous traumas </a:t>
            </a:r>
            <a:r>
              <a:rPr lang="en-GB" sz="2800" dirty="0" err="1" smtClean="0">
                <a:solidFill>
                  <a:schemeClr val="bg1"/>
                </a:solidFill>
              </a:rPr>
              <a:t>eg.mother’s</a:t>
            </a:r>
            <a:r>
              <a:rPr lang="en-GB" sz="2800" dirty="0" smtClean="0">
                <a:solidFill>
                  <a:schemeClr val="bg1"/>
                </a:solidFill>
              </a:rPr>
              <a:t> cancer</a:t>
            </a:r>
          </a:p>
          <a:p>
            <a:r>
              <a:rPr lang="en-GB" sz="2800" dirty="0" smtClean="0">
                <a:solidFill>
                  <a:schemeClr val="bg1"/>
                </a:solidFill>
              </a:rPr>
              <a:t>Family issues are so common it is difficult to stay focussed on the trauma</a:t>
            </a:r>
          </a:p>
          <a:p>
            <a:r>
              <a:rPr lang="en-GB" sz="2800" dirty="0" smtClean="0">
                <a:solidFill>
                  <a:schemeClr val="bg1"/>
                </a:solidFill>
              </a:rPr>
              <a:t>Need to formulate sequence of issues to be treated</a:t>
            </a:r>
          </a:p>
          <a:p>
            <a:r>
              <a:rPr lang="en-GB" sz="2800" dirty="0" smtClean="0">
                <a:solidFill>
                  <a:schemeClr val="bg1"/>
                </a:solidFill>
              </a:rPr>
              <a:t>Need to address physical complications of therapy </a:t>
            </a:r>
            <a:r>
              <a:rPr lang="en-GB" sz="2800" dirty="0" err="1" smtClean="0">
                <a:solidFill>
                  <a:schemeClr val="bg1"/>
                </a:solidFill>
              </a:rPr>
              <a:t>eg</a:t>
            </a:r>
            <a:r>
              <a:rPr lang="en-GB" sz="2800" dirty="0" smtClean="0">
                <a:solidFill>
                  <a:schemeClr val="bg1"/>
                </a:solidFill>
              </a:rPr>
              <a:t> aching limbs, drug side effects</a:t>
            </a:r>
          </a:p>
          <a:p>
            <a:r>
              <a:rPr lang="en-GB" sz="2800" dirty="0" smtClean="0">
                <a:solidFill>
                  <a:schemeClr val="bg1"/>
                </a:solidFill>
              </a:rPr>
              <a:t>Other psychological </a:t>
            </a:r>
            <a:r>
              <a:rPr lang="en-GB" sz="2800" dirty="0" err="1" smtClean="0">
                <a:solidFill>
                  <a:schemeClr val="bg1"/>
                </a:solidFill>
              </a:rPr>
              <a:t>sequellae</a:t>
            </a:r>
            <a:r>
              <a:rPr lang="en-GB" sz="2800" dirty="0" smtClean="0">
                <a:solidFill>
                  <a:schemeClr val="bg1"/>
                </a:solidFill>
              </a:rPr>
              <a:t> </a:t>
            </a:r>
            <a:r>
              <a:rPr lang="en-GB" sz="2800" dirty="0" err="1" smtClean="0">
                <a:solidFill>
                  <a:schemeClr val="bg1"/>
                </a:solidFill>
              </a:rPr>
              <a:t>eg.phobias</a:t>
            </a:r>
            <a:endParaRPr lang="en-GB" sz="2800" dirty="0" smtClean="0">
              <a:solidFill>
                <a:schemeClr val="bg1"/>
              </a:solidFill>
            </a:endParaRPr>
          </a:p>
          <a:p>
            <a:r>
              <a:rPr lang="en-GB" sz="2800" dirty="0" smtClean="0">
                <a:solidFill>
                  <a:schemeClr val="bg1"/>
                </a:solidFill>
              </a:rPr>
              <a:t>“Will it return?”</a:t>
            </a:r>
          </a:p>
          <a:p>
            <a:endParaRPr lang="en-GB"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8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8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8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40962" name="Rectangle 3"/>
          <p:cNvSpPr>
            <a:spLocks noGrp="1" noChangeArrowheads="1"/>
          </p:cNvSpPr>
          <p:nvPr>
            <p:ph type="title"/>
          </p:nvPr>
        </p:nvSpPr>
        <p:spPr>
          <a:xfrm>
            <a:off x="0" y="260350"/>
            <a:ext cx="9144000" cy="922338"/>
          </a:xfrm>
          <a:solidFill>
            <a:schemeClr val="bg1"/>
          </a:solidFill>
          <a:ln>
            <a:solidFill>
              <a:schemeClr val="bg1"/>
            </a:solidFill>
          </a:ln>
        </p:spPr>
        <p:txBody>
          <a:bodyPr/>
          <a:lstStyle/>
          <a:p>
            <a:r>
              <a:rPr lang="en-GB" sz="3600" smtClean="0">
                <a:solidFill>
                  <a:srgbClr val="996633"/>
                </a:solidFill>
              </a:rPr>
              <a:t>Complications in treating PTSD in cancer</a:t>
            </a:r>
          </a:p>
        </p:txBody>
      </p:sp>
      <p:sp>
        <p:nvSpPr>
          <p:cNvPr id="81924" name="Rectangle 4"/>
          <p:cNvSpPr>
            <a:spLocks noGrp="1" noChangeArrowheads="1"/>
          </p:cNvSpPr>
          <p:nvPr>
            <p:ph type="body" idx="1"/>
          </p:nvPr>
        </p:nvSpPr>
        <p:spPr>
          <a:xfrm>
            <a:off x="0" y="1340768"/>
            <a:ext cx="9144000" cy="4464496"/>
          </a:xfrm>
        </p:spPr>
        <p:txBody>
          <a:bodyPr/>
          <a:lstStyle/>
          <a:p>
            <a:pPr>
              <a:lnSpc>
                <a:spcPct val="90000"/>
              </a:lnSpc>
              <a:buFontTx/>
              <a:buNone/>
              <a:defRPr/>
            </a:pPr>
            <a:endParaRPr lang="en-GB" sz="2800" dirty="0">
              <a:solidFill>
                <a:schemeClr val="bg1"/>
              </a:solidFill>
            </a:endParaRPr>
          </a:p>
          <a:p>
            <a:pPr>
              <a:lnSpc>
                <a:spcPct val="90000"/>
              </a:lnSpc>
              <a:buFontTx/>
              <a:buNone/>
              <a:defRPr/>
            </a:pPr>
            <a:r>
              <a:rPr lang="en-GB" sz="2800" dirty="0">
                <a:solidFill>
                  <a:schemeClr val="bg1"/>
                </a:solidFill>
              </a:rPr>
              <a:t>  </a:t>
            </a:r>
            <a:r>
              <a:rPr lang="en-GB" sz="2800" dirty="0" smtClean="0">
                <a:solidFill>
                  <a:schemeClr val="bg1"/>
                </a:solidFill>
              </a:rPr>
              <a:t> Despite </a:t>
            </a:r>
            <a:r>
              <a:rPr lang="en-GB" sz="2800" dirty="0">
                <a:solidFill>
                  <a:schemeClr val="bg1"/>
                </a:solidFill>
              </a:rPr>
              <a:t>not being as focussed as </a:t>
            </a:r>
            <a:r>
              <a:rPr lang="en-GB" sz="2800" dirty="0" smtClean="0">
                <a:solidFill>
                  <a:schemeClr val="bg1"/>
                </a:solidFill>
              </a:rPr>
              <a:t>prolonged exposure </a:t>
            </a:r>
            <a:r>
              <a:rPr lang="en-GB" sz="2800" dirty="0">
                <a:solidFill>
                  <a:schemeClr val="bg1"/>
                </a:solidFill>
              </a:rPr>
              <a:t>for other traumas the overall philosophy of  </a:t>
            </a:r>
            <a:r>
              <a:rPr lang="en-GB" sz="2800" dirty="0" smtClean="0">
                <a:solidFill>
                  <a:schemeClr val="bg1"/>
                </a:solidFill>
              </a:rPr>
              <a:t/>
            </a:r>
            <a:br>
              <a:rPr lang="en-GB" sz="2800" dirty="0" smtClean="0">
                <a:solidFill>
                  <a:schemeClr val="bg1"/>
                </a:solidFill>
              </a:rPr>
            </a:br>
            <a:endParaRPr lang="en-GB" sz="2800" dirty="0">
              <a:solidFill>
                <a:schemeClr val="bg1"/>
              </a:solidFill>
            </a:endParaRPr>
          </a:p>
          <a:p>
            <a:pPr marL="720000">
              <a:lnSpc>
                <a:spcPct val="90000"/>
              </a:lnSpc>
              <a:defRPr/>
            </a:pPr>
            <a:r>
              <a:rPr lang="en-GB" sz="2800" dirty="0">
                <a:solidFill>
                  <a:schemeClr val="bg1"/>
                </a:solidFill>
              </a:rPr>
              <a:t>Sharing</a:t>
            </a:r>
          </a:p>
          <a:p>
            <a:pPr marL="720000">
              <a:lnSpc>
                <a:spcPct val="90000"/>
              </a:lnSpc>
              <a:defRPr/>
            </a:pPr>
            <a:r>
              <a:rPr lang="en-GB" sz="2800" dirty="0">
                <a:solidFill>
                  <a:schemeClr val="bg1"/>
                </a:solidFill>
              </a:rPr>
              <a:t>opening up issues</a:t>
            </a:r>
          </a:p>
          <a:p>
            <a:pPr marL="720000">
              <a:lnSpc>
                <a:spcPct val="90000"/>
              </a:lnSpc>
              <a:defRPr/>
            </a:pPr>
            <a:r>
              <a:rPr lang="en-GB" sz="2800" dirty="0">
                <a:solidFill>
                  <a:schemeClr val="bg1"/>
                </a:solidFill>
              </a:rPr>
              <a:t>dealing with things</a:t>
            </a:r>
          </a:p>
          <a:p>
            <a:pPr marL="720000">
              <a:lnSpc>
                <a:spcPct val="90000"/>
              </a:lnSpc>
              <a:defRPr/>
            </a:pPr>
            <a:r>
              <a:rPr lang="en-GB" sz="2800" dirty="0">
                <a:solidFill>
                  <a:schemeClr val="bg1"/>
                </a:solidFill>
              </a:rPr>
              <a:t>facing hurts </a:t>
            </a:r>
          </a:p>
          <a:p>
            <a:pPr>
              <a:lnSpc>
                <a:spcPct val="90000"/>
              </a:lnSpc>
              <a:buFontTx/>
              <a:buNone/>
              <a:defRPr/>
            </a:pPr>
            <a:r>
              <a:rPr lang="en-GB" sz="2800" dirty="0">
                <a:solidFill>
                  <a:schemeClr val="bg1"/>
                </a:solidFill>
              </a:rPr>
              <a:t>  </a:t>
            </a:r>
            <a:r>
              <a:rPr lang="en-GB" sz="2800" dirty="0" smtClean="0">
                <a:solidFill>
                  <a:schemeClr val="bg1"/>
                </a:solidFill>
              </a:rPr>
              <a:t/>
            </a:r>
            <a:br>
              <a:rPr lang="en-GB" sz="2800" dirty="0" smtClean="0">
                <a:solidFill>
                  <a:schemeClr val="bg1"/>
                </a:solidFill>
              </a:rPr>
            </a:br>
            <a:r>
              <a:rPr lang="en-GB" sz="2800" dirty="0" smtClean="0">
                <a:solidFill>
                  <a:schemeClr val="bg1"/>
                </a:solidFill>
              </a:rPr>
              <a:t>“</a:t>
            </a:r>
            <a:r>
              <a:rPr lang="en-GB" sz="2800" i="1" dirty="0" smtClean="0">
                <a:solidFill>
                  <a:schemeClr val="bg1"/>
                </a:solidFill>
              </a:rPr>
              <a:t>Emotional Processing Therapy”</a:t>
            </a:r>
            <a:r>
              <a:rPr lang="en-GB" sz="2800" dirty="0" smtClean="0">
                <a:solidFill>
                  <a:schemeClr val="bg1"/>
                </a:solidFill>
              </a:rPr>
              <a:t> fits </a:t>
            </a:r>
            <a:r>
              <a:rPr lang="en-GB" sz="2800" dirty="0">
                <a:solidFill>
                  <a:schemeClr val="bg1"/>
                </a:solidFill>
              </a:rPr>
              <a:t>well with </a:t>
            </a:r>
            <a:r>
              <a:rPr lang="en-GB" sz="2800" dirty="0" smtClean="0">
                <a:solidFill>
                  <a:schemeClr val="bg1"/>
                </a:solidFill>
              </a:rPr>
              <a:t>the sort of </a:t>
            </a:r>
            <a:r>
              <a:rPr lang="en-GB" sz="2800" dirty="0">
                <a:solidFill>
                  <a:schemeClr val="bg1"/>
                </a:solidFill>
              </a:rPr>
              <a:t>general counselling </a:t>
            </a:r>
            <a:r>
              <a:rPr lang="en-GB" sz="2800" dirty="0" smtClean="0">
                <a:solidFill>
                  <a:schemeClr val="bg1"/>
                </a:solidFill>
              </a:rPr>
              <a:t>approach that </a:t>
            </a:r>
            <a:r>
              <a:rPr lang="en-GB" sz="2800" dirty="0">
                <a:solidFill>
                  <a:schemeClr val="bg1"/>
                </a:solidFill>
              </a:rPr>
              <a:t>is needed</a:t>
            </a:r>
          </a:p>
          <a:p>
            <a:pPr>
              <a:lnSpc>
                <a:spcPct val="90000"/>
              </a:lnSpc>
              <a:defRPr/>
            </a:pPr>
            <a:endParaRPr lang="en-GB"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2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2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a:xfrm>
            <a:off x="0" y="642938"/>
            <a:ext cx="9144000" cy="922337"/>
          </a:xfrm>
          <a:solidFill>
            <a:schemeClr val="bg1"/>
          </a:solidFill>
        </p:spPr>
        <p:txBody>
          <a:bodyPr/>
          <a:lstStyle/>
          <a:p>
            <a:r>
              <a:rPr lang="en-GB" sz="3600" smtClean="0">
                <a:solidFill>
                  <a:srgbClr val="996633"/>
                </a:solidFill>
              </a:rPr>
              <a:t>Plans for the future</a:t>
            </a:r>
          </a:p>
        </p:txBody>
      </p:sp>
      <p:sp>
        <p:nvSpPr>
          <p:cNvPr id="82948" name="Rectangle 4"/>
          <p:cNvSpPr>
            <a:spLocks noGrp="1" noChangeArrowheads="1"/>
          </p:cNvSpPr>
          <p:nvPr>
            <p:ph type="body" idx="1"/>
          </p:nvPr>
        </p:nvSpPr>
        <p:spPr>
          <a:xfrm>
            <a:off x="571500" y="2428875"/>
            <a:ext cx="8229600" cy="3444875"/>
          </a:xfrm>
        </p:spPr>
        <p:txBody>
          <a:bodyPr/>
          <a:lstStyle/>
          <a:p>
            <a:pPr>
              <a:buFontTx/>
              <a:buNone/>
            </a:pPr>
            <a:r>
              <a:rPr lang="en-GB" dirty="0" smtClean="0">
                <a:solidFill>
                  <a:schemeClr val="bg1"/>
                </a:solidFill>
              </a:rPr>
              <a:t>Teach and Mentor other cancer nurses to provide the therapy</a:t>
            </a:r>
            <a:br>
              <a:rPr lang="en-GB" dirty="0" smtClean="0">
                <a:solidFill>
                  <a:schemeClr val="bg1"/>
                </a:solidFill>
              </a:rPr>
            </a:br>
            <a:endParaRPr lang="en-GB" dirty="0" smtClean="0">
              <a:solidFill>
                <a:schemeClr val="bg1"/>
              </a:solidFill>
            </a:endParaRPr>
          </a:p>
          <a:p>
            <a:pPr>
              <a:buFontTx/>
              <a:buNone/>
            </a:pPr>
            <a:r>
              <a:rPr lang="en-GB" dirty="0" smtClean="0">
                <a:solidFill>
                  <a:schemeClr val="bg1"/>
                </a:solidFill>
              </a:rPr>
              <a:t>Start a PhD project to evaluate Emotional Processing Therapy in cancer </a:t>
            </a:r>
          </a:p>
          <a:p>
            <a:pPr>
              <a:buFontTx/>
              <a:buNone/>
            </a:pPr>
            <a:endParaRPr lang="en-GB"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Paperbacks by Roger </a:t>
            </a:r>
            <a:r>
              <a:rPr lang="en-GB" dirty="0">
                <a:solidFill>
                  <a:schemeClr val="tx1"/>
                </a:solidFill>
              </a:rPr>
              <a:t>Baker </a:t>
            </a:r>
            <a:r>
              <a:rPr lang="en-GB" sz="2400" dirty="0" smtClean="0">
                <a:solidFill>
                  <a:schemeClr val="tx1"/>
                </a:solidFill>
              </a:rPr>
              <a:t> </a:t>
            </a:r>
            <a:br>
              <a:rPr lang="en-GB" sz="2400" dirty="0" smtClean="0">
                <a:solidFill>
                  <a:schemeClr val="tx1"/>
                </a:solidFill>
              </a:rPr>
            </a:br>
            <a:r>
              <a:rPr lang="en-GB" sz="2400" dirty="0" smtClean="0">
                <a:solidFill>
                  <a:schemeClr val="tx1"/>
                </a:solidFill>
              </a:rPr>
              <a:t>for purchase</a:t>
            </a:r>
            <a:endParaRPr lang="en-GB" sz="2400" dirty="0">
              <a:solidFill>
                <a:schemeClr val="tx1"/>
              </a:solidFill>
            </a:endParaRPr>
          </a:p>
        </p:txBody>
      </p:sp>
      <p:sp>
        <p:nvSpPr>
          <p:cNvPr id="3" name="Content Placeholder 2"/>
          <p:cNvSpPr>
            <a:spLocks noGrp="1"/>
          </p:cNvSpPr>
          <p:nvPr>
            <p:ph idx="1"/>
          </p:nvPr>
        </p:nvSpPr>
        <p:spPr>
          <a:xfrm>
            <a:off x="457200" y="1616892"/>
            <a:ext cx="8229600" cy="4509272"/>
          </a:xfrm>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961843"/>
            <a:ext cx="2077548" cy="296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976932"/>
            <a:ext cx="2016224" cy="296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988840"/>
            <a:ext cx="2088232" cy="295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6469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smtClean="0"/>
          </a:p>
        </p:txBody>
      </p:sp>
      <p:sp>
        <p:nvSpPr>
          <p:cNvPr id="6147" name="Rectangle 3"/>
          <p:cNvSpPr>
            <a:spLocks noGrp="1" noChangeArrowheads="1"/>
          </p:cNvSpPr>
          <p:nvPr>
            <p:ph type="body" idx="1"/>
          </p:nvPr>
        </p:nvSpPr>
        <p:spPr/>
        <p:txBody>
          <a:bodyPr/>
          <a:lstStyle/>
          <a:p>
            <a:endParaRPr lang="en-US" smtClean="0"/>
          </a:p>
        </p:txBody>
      </p:sp>
      <p:pic>
        <p:nvPicPr>
          <p:cNvPr id="6148" name="Picture 4" descr="twintowers"/>
          <p:cNvPicPr>
            <a:picLocks noChangeAspect="1" noChangeArrowheads="1"/>
          </p:cNvPicPr>
          <p:nvPr/>
        </p:nvPicPr>
        <p:blipFill>
          <a:blip r:embed="rId2"/>
          <a:srcRect/>
          <a:stretch>
            <a:fillRect/>
          </a:stretch>
        </p:blipFill>
        <p:spPr bwMode="auto">
          <a:xfrm>
            <a:off x="468313" y="404813"/>
            <a:ext cx="8207375" cy="583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GB" sz="4000" smtClean="0">
                <a:solidFill>
                  <a:schemeClr val="bg1"/>
                </a:solidFill>
              </a:rPr>
              <a:t>What is traumatic about Cancer?</a:t>
            </a:r>
          </a:p>
        </p:txBody>
      </p:sp>
      <p:sp>
        <p:nvSpPr>
          <p:cNvPr id="7171" name="Content Placeholder 4"/>
          <p:cNvSpPr>
            <a:spLocks noGrp="1"/>
          </p:cNvSpPr>
          <p:nvPr>
            <p:ph idx="1"/>
          </p:nvPr>
        </p:nvSpPr>
        <p:spPr>
          <a:xfrm>
            <a:off x="457200" y="1600200"/>
            <a:ext cx="8229600" cy="757238"/>
          </a:xfrm>
        </p:spPr>
        <p:txBody>
          <a:bodyPr/>
          <a:lstStyle/>
          <a:p>
            <a:pPr>
              <a:buFontTx/>
              <a:buNone/>
            </a:pPr>
            <a:r>
              <a:rPr lang="en-GB" sz="2800" smtClean="0">
                <a:solidFill>
                  <a:schemeClr val="bg1"/>
                </a:solidFill>
              </a:rPr>
              <a:t>The big ‘C’ – first detection</a:t>
            </a:r>
          </a:p>
        </p:txBody>
      </p:sp>
      <p:pic>
        <p:nvPicPr>
          <p:cNvPr id="7172" name="Picture 6" descr="http://www.magazine.ayurvediccure.com/wp-content/uploads/2009/01/breast-self-examination.gif"/>
          <p:cNvPicPr>
            <a:picLocks noChangeAspect="1" noChangeArrowheads="1"/>
          </p:cNvPicPr>
          <p:nvPr/>
        </p:nvPicPr>
        <p:blipFill>
          <a:blip r:embed="rId2"/>
          <a:srcRect/>
          <a:stretch>
            <a:fillRect/>
          </a:stretch>
        </p:blipFill>
        <p:spPr bwMode="auto">
          <a:xfrm>
            <a:off x="3429000" y="2357438"/>
            <a:ext cx="28575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GB" sz="4000" smtClean="0">
                <a:solidFill>
                  <a:schemeClr val="bg1"/>
                </a:solidFill>
              </a:rPr>
              <a:t>What is traumatic about Cancer?</a:t>
            </a:r>
          </a:p>
        </p:txBody>
      </p:sp>
      <p:sp>
        <p:nvSpPr>
          <p:cNvPr id="8195" name="Content Placeholder 2"/>
          <p:cNvSpPr>
            <a:spLocks noGrp="1"/>
          </p:cNvSpPr>
          <p:nvPr>
            <p:ph idx="1"/>
          </p:nvPr>
        </p:nvSpPr>
        <p:spPr>
          <a:xfrm>
            <a:off x="457200" y="1600200"/>
            <a:ext cx="8229600" cy="614363"/>
          </a:xfrm>
        </p:spPr>
        <p:txBody>
          <a:bodyPr/>
          <a:lstStyle/>
          <a:p>
            <a:pPr>
              <a:buFontTx/>
              <a:buNone/>
            </a:pPr>
            <a:r>
              <a:rPr lang="en-GB" sz="2800" smtClean="0">
                <a:solidFill>
                  <a:schemeClr val="bg1"/>
                </a:solidFill>
              </a:rPr>
              <a:t>Tests</a:t>
            </a:r>
          </a:p>
        </p:txBody>
      </p:sp>
      <p:pic>
        <p:nvPicPr>
          <p:cNvPr id="5" name="Picture 12" descr="WG Br Bx"/>
          <p:cNvPicPr>
            <a:picLocks noChangeAspect="1" noChangeArrowheads="1"/>
          </p:cNvPicPr>
          <p:nvPr/>
        </p:nvPicPr>
        <p:blipFill>
          <a:blip r:embed="rId2"/>
          <a:srcRect/>
          <a:stretch>
            <a:fillRect/>
          </a:stretch>
        </p:blipFill>
        <p:spPr bwMode="auto">
          <a:xfrm>
            <a:off x="3000375" y="2714625"/>
            <a:ext cx="2714625" cy="1878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GB" sz="4000" smtClean="0">
                <a:solidFill>
                  <a:schemeClr val="bg1"/>
                </a:solidFill>
              </a:rPr>
              <a:t>What is traumatic about Cancer?</a:t>
            </a:r>
          </a:p>
        </p:txBody>
      </p:sp>
      <p:sp>
        <p:nvSpPr>
          <p:cNvPr id="9219" name="Content Placeholder 2"/>
          <p:cNvSpPr>
            <a:spLocks noGrp="1"/>
          </p:cNvSpPr>
          <p:nvPr>
            <p:ph idx="1"/>
          </p:nvPr>
        </p:nvSpPr>
        <p:spPr>
          <a:xfrm>
            <a:off x="457200" y="1600200"/>
            <a:ext cx="8229600" cy="685800"/>
          </a:xfrm>
        </p:spPr>
        <p:txBody>
          <a:bodyPr/>
          <a:lstStyle/>
          <a:p>
            <a:pPr>
              <a:buFontTx/>
              <a:buNone/>
            </a:pPr>
            <a:r>
              <a:rPr lang="en-GB" sz="2800" smtClean="0">
                <a:solidFill>
                  <a:schemeClr val="bg1"/>
                </a:solidFill>
              </a:rPr>
              <a:t>Diagnosis</a:t>
            </a:r>
          </a:p>
        </p:txBody>
      </p:sp>
      <p:pic>
        <p:nvPicPr>
          <p:cNvPr id="9220" name="Picture 6" descr="http://www.euronews.net/images_old/09/W300px_1507-soir-iranB.jpg"/>
          <p:cNvPicPr>
            <a:picLocks noChangeAspect="1" noChangeArrowheads="1"/>
          </p:cNvPicPr>
          <p:nvPr/>
        </p:nvPicPr>
        <p:blipFill>
          <a:blip r:embed="rId2"/>
          <a:srcRect/>
          <a:stretch>
            <a:fillRect/>
          </a:stretch>
        </p:blipFill>
        <p:spPr bwMode="auto">
          <a:xfrm>
            <a:off x="2500313" y="2786063"/>
            <a:ext cx="4311650" cy="2414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6D8B"/>
        </a:solidFill>
        <a:effectLst/>
      </p:bgPr>
    </p:bg>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GB" sz="4000" smtClean="0">
                <a:solidFill>
                  <a:schemeClr val="bg1"/>
                </a:solidFill>
              </a:rPr>
              <a:t>What is traumatic about Cancer?</a:t>
            </a:r>
          </a:p>
        </p:txBody>
      </p:sp>
      <p:sp>
        <p:nvSpPr>
          <p:cNvPr id="10243" name="Content Placeholder 2"/>
          <p:cNvSpPr>
            <a:spLocks noGrp="1"/>
          </p:cNvSpPr>
          <p:nvPr>
            <p:ph idx="1"/>
          </p:nvPr>
        </p:nvSpPr>
        <p:spPr>
          <a:xfrm>
            <a:off x="457200" y="1600200"/>
            <a:ext cx="8229600" cy="614363"/>
          </a:xfrm>
        </p:spPr>
        <p:txBody>
          <a:bodyPr/>
          <a:lstStyle/>
          <a:p>
            <a:pPr>
              <a:buFontTx/>
              <a:buNone/>
            </a:pPr>
            <a:r>
              <a:rPr lang="en-GB" sz="2800" smtClean="0">
                <a:solidFill>
                  <a:schemeClr val="bg1"/>
                </a:solidFill>
              </a:rPr>
              <a:t>Surgery</a:t>
            </a:r>
          </a:p>
        </p:txBody>
      </p:sp>
      <p:pic>
        <p:nvPicPr>
          <p:cNvPr id="10244" name="Picture 6" descr="http://img.dailymail.co.uk/i/pix/2007/05_01/Surgery_468x399.jpg"/>
          <p:cNvPicPr>
            <a:picLocks noChangeAspect="1" noChangeArrowheads="1"/>
          </p:cNvPicPr>
          <p:nvPr/>
        </p:nvPicPr>
        <p:blipFill>
          <a:blip r:embed="rId2"/>
          <a:srcRect/>
          <a:stretch>
            <a:fillRect/>
          </a:stretch>
        </p:blipFill>
        <p:spPr bwMode="auto">
          <a:xfrm>
            <a:off x="2500313" y="2143125"/>
            <a:ext cx="4457700" cy="380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1961</TotalTime>
  <Words>1173</Words>
  <Application>Microsoft Office PowerPoint</Application>
  <PresentationFormat>On-screen Show (4:3)</PresentationFormat>
  <Paragraphs>164</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Treating Post Traumatic Stress in cancer survivors</vt:lpstr>
      <vt:lpstr>PowerPoint Presentation</vt:lpstr>
      <vt:lpstr>The accidental birth of the Bournemouth PTSD Clinic for Cancer survivors</vt:lpstr>
      <vt:lpstr>PowerPoint Presentation</vt:lpstr>
      <vt:lpstr>PowerPoint Presentation</vt:lpstr>
      <vt:lpstr>What is traumatic about Cancer?</vt:lpstr>
      <vt:lpstr>What is traumatic about Cancer?</vt:lpstr>
      <vt:lpstr>What is traumatic about Cancer?</vt:lpstr>
      <vt:lpstr>What is traumatic about Cancer?</vt:lpstr>
      <vt:lpstr>What is traumatic about Cancer?</vt:lpstr>
      <vt:lpstr>What is traumatic about Cancer?</vt:lpstr>
      <vt:lpstr>What is traumatic about Cancer?</vt:lpstr>
      <vt:lpstr>What is traumatic about Cancer?</vt:lpstr>
      <vt:lpstr>What is traumatic about Cancer?</vt:lpstr>
      <vt:lpstr>PowerPoint Presentation</vt:lpstr>
      <vt:lpstr>Four psychological mechanisms</vt:lpstr>
      <vt:lpstr>Four psychological mechanisms</vt:lpstr>
      <vt:lpstr>Four psychological mechanisms</vt:lpstr>
      <vt:lpstr>Four psychological mechanisms</vt:lpstr>
      <vt:lpstr> An avoidant style of handling emotions </vt:lpstr>
      <vt:lpstr>PowerPoint Presentation</vt:lpstr>
      <vt:lpstr>PowerPoint Presentation</vt:lpstr>
      <vt:lpstr>Problems with  Prolonged Exposure therapy:</vt:lpstr>
      <vt:lpstr>‘Emotional Processing Therapy’</vt:lpstr>
      <vt:lpstr>‘Emotional Processing Therapy’</vt:lpstr>
      <vt:lpstr>PowerPoint Presentation</vt:lpstr>
      <vt:lpstr>PowerPoint Presentation</vt:lpstr>
      <vt:lpstr>A simple explanation</vt:lpstr>
      <vt:lpstr>Before exposure sessions begin:</vt:lpstr>
      <vt:lpstr>:</vt:lpstr>
      <vt:lpstr>PowerPoint Presentation</vt:lpstr>
      <vt:lpstr>When exposure sessions start: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Complications in treating PTSD in cancer</vt:lpstr>
      <vt:lpstr>Complications in treating PTSD in cancer</vt:lpstr>
      <vt:lpstr>Plans for the future</vt:lpstr>
      <vt:lpstr>Paperbacks by Roger Baker   for purchase</vt:lpstr>
      <vt:lpstr>PowerPoint Presentation</vt:lpstr>
    </vt:vector>
  </TitlesOfParts>
  <Company>Poole Hospital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processing therapy for PTSD</dc:title>
  <dc:creator>dawn.stevens</dc:creator>
  <cp:lastModifiedBy>Roger,Baker</cp:lastModifiedBy>
  <cp:revision>107</cp:revision>
  <dcterms:created xsi:type="dcterms:W3CDTF">2010-03-18T16:13:46Z</dcterms:created>
  <dcterms:modified xsi:type="dcterms:W3CDTF">2015-07-21T13:27:51Z</dcterms:modified>
</cp:coreProperties>
</file>